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744" r:id="rId1"/>
  </p:sldMasterIdLst>
  <p:notesMasterIdLst>
    <p:notesMasterId r:id="rId43"/>
  </p:notesMasterIdLst>
  <p:sldIdLst>
    <p:sldId id="302" r:id="rId2"/>
    <p:sldId id="258" r:id="rId3"/>
    <p:sldId id="296" r:id="rId4"/>
    <p:sldId id="297" r:id="rId5"/>
    <p:sldId id="298" r:id="rId6"/>
    <p:sldId id="300" r:id="rId7"/>
    <p:sldId id="315" r:id="rId8"/>
    <p:sldId id="316" r:id="rId9"/>
    <p:sldId id="317" r:id="rId10"/>
    <p:sldId id="314" r:id="rId11"/>
    <p:sldId id="319" r:id="rId12"/>
    <p:sldId id="320" r:id="rId13"/>
    <p:sldId id="321" r:id="rId14"/>
    <p:sldId id="322" r:id="rId15"/>
    <p:sldId id="323" r:id="rId16"/>
    <p:sldId id="304" r:id="rId17"/>
    <p:sldId id="324" r:id="rId18"/>
    <p:sldId id="326" r:id="rId19"/>
    <p:sldId id="325" r:id="rId20"/>
    <p:sldId id="327" r:id="rId21"/>
    <p:sldId id="328" r:id="rId22"/>
    <p:sldId id="329" r:id="rId23"/>
    <p:sldId id="330" r:id="rId24"/>
    <p:sldId id="331" r:id="rId25"/>
    <p:sldId id="347" r:id="rId26"/>
    <p:sldId id="348" r:id="rId27"/>
    <p:sldId id="332" r:id="rId28"/>
    <p:sldId id="333" r:id="rId29"/>
    <p:sldId id="334" r:id="rId30"/>
    <p:sldId id="335" r:id="rId31"/>
    <p:sldId id="336" r:id="rId32"/>
    <p:sldId id="337" r:id="rId33"/>
    <p:sldId id="338" r:id="rId34"/>
    <p:sldId id="339" r:id="rId35"/>
    <p:sldId id="340" r:id="rId36"/>
    <p:sldId id="341" r:id="rId37"/>
    <p:sldId id="342" r:id="rId38"/>
    <p:sldId id="343" r:id="rId39"/>
    <p:sldId id="346" r:id="rId40"/>
    <p:sldId id="288" r:id="rId41"/>
    <p:sldId id="282" r:id="rId42"/>
  </p:sldIdLst>
  <p:sldSz cx="12192000" cy="6858000"/>
  <p:notesSz cx="6858000" cy="9144000"/>
  <p:embeddedFontLst>
    <p:embeddedFont>
      <p:font typeface="Calibri" pitchFamily="34" charset="0"/>
      <p:regular r:id="rId44"/>
      <p:bold r:id="rId45"/>
      <p:italic r:id="rId46"/>
      <p:boldItalic r:id="rId47"/>
    </p:embeddedFont>
    <p:embeddedFont>
      <p:font typeface="Calibri Light" pitchFamily="34" charset="0"/>
      <p:regular r:id="rId48"/>
      <p:italic r:id="rId49"/>
    </p:embeddedFont>
    <p:embeddedFont>
      <p:font typeface="휴먼모음T" pitchFamily="18" charset="-127"/>
      <p:regular r:id="rId50"/>
    </p:embeddedFont>
    <p:embeddedFont>
      <p:font typeface="HY견고딕" pitchFamily="18" charset="-127"/>
      <p:regular r:id="rId51"/>
    </p:embeddedFont>
    <p:embeddedFont>
      <p:font typeface="맑은 고딕" pitchFamily="50" charset="-127"/>
      <p:regular r:id="rId52"/>
      <p:bold r:id="rId53"/>
    </p:embeddedFont>
    <p:embeddedFont>
      <p:font typeface="휴먼둥근헤드라인" pitchFamily="18" charset="-127"/>
      <p:regular r:id="rId54"/>
    </p:embeddedFont>
  </p:embeddedFontLst>
  <p:defaultTextStyle>
    <a:defPPr>
      <a:defRPr lang="ko-KR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맑은 고딕" panose="020B0503020000020004" pitchFamily="50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맑은 고딕" panose="020B0503020000020004" pitchFamily="50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맑은 고딕" panose="020B0503020000020004" pitchFamily="50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맑은 고딕" panose="020B0503020000020004" pitchFamily="50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맑은 고딕" panose="020B0503020000020004" pitchFamily="50" charset="-127"/>
        <a:cs typeface="+mn-cs"/>
      </a:defRPr>
    </a:lvl5pPr>
    <a:lvl6pPr marL="22860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맑은 고딕" panose="020B0503020000020004" pitchFamily="50" charset="-127"/>
        <a:cs typeface="+mn-cs"/>
      </a:defRPr>
    </a:lvl6pPr>
    <a:lvl7pPr marL="27432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맑은 고딕" panose="020B0503020000020004" pitchFamily="50" charset="-127"/>
        <a:cs typeface="+mn-cs"/>
      </a:defRPr>
    </a:lvl7pPr>
    <a:lvl8pPr marL="32004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맑은 고딕" panose="020B0503020000020004" pitchFamily="50" charset="-127"/>
        <a:cs typeface="+mn-cs"/>
      </a:defRPr>
    </a:lvl8pPr>
    <a:lvl9pPr marL="36576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맑은 고딕" panose="020B0503020000020004" pitchFamily="50" charset="-127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orient="horz" pos="2273" userDrawn="1">
          <p15:clr>
            <a:srgbClr val="A4A3A4"/>
          </p15:clr>
        </p15:guide>
        <p15:guide id="4" orient="horz" pos="2364" userDrawn="1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5569"/>
    <a:srgbClr val="939597"/>
    <a:srgbClr val="E41A00"/>
    <a:srgbClr val="F5DF4D"/>
    <a:srgbClr val="F2F2F2"/>
    <a:srgbClr val="0165B2"/>
    <a:srgbClr val="1F4E79"/>
    <a:srgbClr val="D9D9D9"/>
    <a:srgbClr val="FE431E"/>
    <a:srgbClr val="87818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74C1A8A3-306A-4EB7-A6B1-4F7E0EB9C5D6}" styleName="보통 스타일 3 - 강조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2838BEF-8BB2-4498-84A7-C5851F593DF1}" styleName="보통 스타일 4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밝은 스타일 2 - 강조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8D230F3-CF80-4859-8CE7-A43EE81993B5}" styleName="밝은 스타일 1 - 강조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16D9F66E-5EB9-4882-86FB-DCBF35E3C3E4}" styleName="보통 스타일 4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BDBED569-4797-4DF1-A0F4-6AAB3CD982D8}" styleName="밝은 스타일 3 - 강조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359" autoAdjust="0"/>
    <p:restoredTop sz="94660"/>
  </p:normalViewPr>
  <p:slideViewPr>
    <p:cSldViewPr>
      <p:cViewPr varScale="1">
        <p:scale>
          <a:sx n="116" d="100"/>
          <a:sy n="116" d="100"/>
        </p:scale>
        <p:origin x="-198" y="-102"/>
      </p:cViewPr>
      <p:guideLst>
        <p:guide orient="horz" pos="2160"/>
        <p:guide orient="horz" pos="2273"/>
        <p:guide orient="horz" pos="236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86" d="100"/>
          <a:sy n="86" d="100"/>
        </p:scale>
        <p:origin x="3864" y="108"/>
      </p:cViewPr>
      <p:guideLst/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4.fntdata"/><Relationship Id="rId50" Type="http://schemas.openxmlformats.org/officeDocument/2006/relationships/font" Target="fonts/font7.fntdata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2.fntdata"/><Relationship Id="rId53" Type="http://schemas.openxmlformats.org/officeDocument/2006/relationships/font" Target="fonts/font10.fntdata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font" Target="fonts/font5.fntdata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8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3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6.fntdata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1.fntdata"/><Relationship Id="rId52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="" xmlns:a16="http://schemas.microsoft.com/office/drawing/2014/main" id="{F4B13090-954C-42B8-9E26-10AE906BFE1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="" xmlns:a16="http://schemas.microsoft.com/office/drawing/2014/main" id="{6CB5573C-C310-4726-9454-5731CB3903B1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0B23E853-DAFB-42BA-8E42-DDF83CF398B2}" type="datetimeFigureOut">
              <a:rPr lang="ko-KR" altLang="en-US"/>
              <a:pPr>
                <a:defRPr/>
              </a:pPr>
              <a:t>2024-01-12</a:t>
            </a:fld>
            <a:endParaRPr lang="ko-KR" altLang="en-US"/>
          </a:p>
        </p:txBody>
      </p:sp>
      <p:sp>
        <p:nvSpPr>
          <p:cNvPr id="4" name="슬라이드 이미지 개체 틀 3">
            <a:extLst>
              <a:ext uri="{FF2B5EF4-FFF2-40B4-BE49-F238E27FC236}">
                <a16:creationId xmlns="" xmlns:a16="http://schemas.microsoft.com/office/drawing/2014/main" id="{FD22152C-1816-43C7-B775-5E35B9F1B46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noProof="0"/>
          </a:p>
        </p:txBody>
      </p:sp>
      <p:sp>
        <p:nvSpPr>
          <p:cNvPr id="5" name="슬라이드 노트 개체 틀 4">
            <a:extLst>
              <a:ext uri="{FF2B5EF4-FFF2-40B4-BE49-F238E27FC236}">
                <a16:creationId xmlns="" xmlns:a16="http://schemas.microsoft.com/office/drawing/2014/main" id="{0B8D62B9-6FD8-43F2-9E77-9978E5CE90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noProof="0"/>
              <a:t>마스터 텍스트 스타일 편집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3097EA6A-DFF3-4031-B2DB-B8F0C59EF5B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53483748-CC11-4FD5-9189-939F406370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22D6D723-6FAE-4977-A65A-290E950EFE4D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716531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2D6D723-6FAE-4977-A65A-290E950EFE4D}" type="slidenum">
              <a:rPr lang="ko-KR" altLang="en-US" smtClean="0"/>
              <a:pPr>
                <a:defRPr/>
              </a:pPr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3024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>
            <a:extLst>
              <a:ext uri="{FF2B5EF4-FFF2-40B4-BE49-F238E27FC236}">
                <a16:creationId xmlns="" xmlns:a16="http://schemas.microsoft.com/office/drawing/2014/main" id="{365A99C7-F13B-47D8-B5BD-38E6F0CB361D}"/>
              </a:ext>
            </a:extLst>
          </p:cNvPr>
          <p:cNvSpPr/>
          <p:nvPr userDrawn="1"/>
        </p:nvSpPr>
        <p:spPr>
          <a:xfrm rot="5400000" flipH="1" flipV="1">
            <a:off x="11796713" y="6462713"/>
            <a:ext cx="334962" cy="455612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67128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>
            <a:extLst>
              <a:ext uri="{FF2B5EF4-FFF2-40B4-BE49-F238E27FC236}">
                <a16:creationId xmlns="" xmlns:a16="http://schemas.microsoft.com/office/drawing/2014/main" id="{4C9F9D85-245D-487B-9B00-88B0B539706D}"/>
              </a:ext>
            </a:extLst>
          </p:cNvPr>
          <p:cNvSpPr/>
          <p:nvPr userDrawn="1"/>
        </p:nvSpPr>
        <p:spPr>
          <a:xfrm rot="5400000" flipH="1" flipV="1">
            <a:off x="11796713" y="6462713"/>
            <a:ext cx="334962" cy="455612"/>
          </a:xfrm>
          <a:prstGeom prst="rtTriangle">
            <a:avLst/>
          </a:prstGeom>
          <a:solidFill>
            <a:srgbClr val="445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88990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>
            <a:extLst>
              <a:ext uri="{FF2B5EF4-FFF2-40B4-BE49-F238E27FC236}">
                <a16:creationId xmlns="" xmlns:a16="http://schemas.microsoft.com/office/drawing/2014/main" id="{5D9AA456-0B6B-4E73-B0F7-E7ED14FCE978}"/>
              </a:ext>
            </a:extLst>
          </p:cNvPr>
          <p:cNvSpPr/>
          <p:nvPr userDrawn="1"/>
        </p:nvSpPr>
        <p:spPr>
          <a:xfrm rot="5400000" flipH="1" flipV="1">
            <a:off x="11796713" y="6462713"/>
            <a:ext cx="334962" cy="455612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07127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각 삼각형 7">
            <a:extLst>
              <a:ext uri="{FF2B5EF4-FFF2-40B4-BE49-F238E27FC236}">
                <a16:creationId xmlns="" xmlns:a16="http://schemas.microsoft.com/office/drawing/2014/main" id="{79EBF7CE-BBD8-4458-A8ED-6DB61D7612E5}"/>
              </a:ext>
            </a:extLst>
          </p:cNvPr>
          <p:cNvSpPr/>
          <p:nvPr userDrawn="1"/>
        </p:nvSpPr>
        <p:spPr>
          <a:xfrm rot="5400000" flipH="1" flipV="1">
            <a:off x="11796713" y="6462713"/>
            <a:ext cx="334962" cy="455612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21" r:id="rId1"/>
    <p:sldLayoutId id="2147483822" r:id="rId2"/>
    <p:sldLayoutId id="2147483823" r:id="rId3"/>
  </p:sldLayoutIdLst>
  <p:txStyles>
    <p:titleStyle>
      <a:lvl1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맑은 고딕" panose="020B0503020000020004" pitchFamily="50" charset="-127"/>
        </a:defRPr>
      </a:lvl2pPr>
      <a:lvl3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맑은 고딕" panose="020B0503020000020004" pitchFamily="50" charset="-127"/>
        </a:defRPr>
      </a:lvl3pPr>
      <a:lvl4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맑은 고딕" panose="020B0503020000020004" pitchFamily="50" charset="-127"/>
        </a:defRPr>
      </a:lvl4pPr>
      <a:lvl5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맑은 고딕" panose="020B0503020000020004" pitchFamily="50" charset="-127"/>
        </a:defRPr>
      </a:lvl5pPr>
      <a:lvl6pPr marL="4572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맑은 고딕" panose="020B0503020000020004" pitchFamily="50" charset="-127"/>
        </a:defRPr>
      </a:lvl6pPr>
      <a:lvl7pPr marL="9144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맑은 고딕" panose="020B0503020000020004" pitchFamily="50" charset="-127"/>
        </a:defRPr>
      </a:lvl7pPr>
      <a:lvl8pPr marL="13716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맑은 고딕" panose="020B0503020000020004" pitchFamily="50" charset="-127"/>
        </a:defRPr>
      </a:lvl8pPr>
      <a:lvl9pPr marL="18288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맑은 고딕" panose="020B0503020000020004" pitchFamily="50" charset="-127"/>
        </a:defRPr>
      </a:lvl9pPr>
    </p:titleStyle>
    <p:bodyStyle>
      <a:lvl1pPr marL="228600" indent="-228600" algn="l" rtl="0" eaLnBrk="0" fontAlgn="base" latinLnBrk="1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latinLnBrk="1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7.png"/><Relationship Id="rId7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svg"/><Relationship Id="rId5" Type="http://schemas.openxmlformats.org/officeDocument/2006/relationships/image" Target="../media/image11.png"/><Relationship Id="rId10" Type="http://schemas.openxmlformats.org/officeDocument/2006/relationships/image" Target="../media/image18.png"/><Relationship Id="rId4" Type="http://schemas.openxmlformats.org/officeDocument/2006/relationships/image" Target="../media/image9.svg"/><Relationship Id="rId9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svg"/><Relationship Id="rId5" Type="http://schemas.openxmlformats.org/officeDocument/2006/relationships/image" Target="../media/image13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sv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13" Type="http://schemas.openxmlformats.org/officeDocument/2006/relationships/image" Target="../media/image25.png"/><Relationship Id="rId18" Type="http://schemas.openxmlformats.org/officeDocument/2006/relationships/image" Target="../media/image36.svg"/><Relationship Id="rId3" Type="http://schemas.openxmlformats.org/officeDocument/2006/relationships/image" Target="../media/image7.png"/><Relationship Id="rId7" Type="http://schemas.openxmlformats.org/officeDocument/2006/relationships/image" Target="../media/image13.png"/><Relationship Id="rId12" Type="http://schemas.openxmlformats.org/officeDocument/2006/relationships/image" Target="../media/image30.svg"/><Relationship Id="rId17" Type="http://schemas.openxmlformats.org/officeDocument/2006/relationships/image" Target="../media/image27.png"/><Relationship Id="rId2" Type="http://schemas.openxmlformats.org/officeDocument/2006/relationships/image" Target="../media/image23.png"/><Relationship Id="rId16" Type="http://schemas.openxmlformats.org/officeDocument/2006/relationships/image" Target="../media/image34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svg"/><Relationship Id="rId11" Type="http://schemas.openxmlformats.org/officeDocument/2006/relationships/image" Target="../media/image24.png"/><Relationship Id="rId5" Type="http://schemas.openxmlformats.org/officeDocument/2006/relationships/image" Target="../media/image11.png"/><Relationship Id="rId15" Type="http://schemas.openxmlformats.org/officeDocument/2006/relationships/image" Target="../media/image26.png"/><Relationship Id="rId10" Type="http://schemas.openxmlformats.org/officeDocument/2006/relationships/image" Target="../media/image19.svg"/><Relationship Id="rId4" Type="http://schemas.openxmlformats.org/officeDocument/2006/relationships/image" Target="../media/image9.svg"/><Relationship Id="rId9" Type="http://schemas.openxmlformats.org/officeDocument/2006/relationships/image" Target="../media/image15.png"/><Relationship Id="rId14" Type="http://schemas.openxmlformats.org/officeDocument/2006/relationships/image" Target="../media/image32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7.png"/><Relationship Id="rId7" Type="http://schemas.openxmlformats.org/officeDocument/2006/relationships/image" Target="../media/image3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9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7.png"/><Relationship Id="rId7" Type="http://schemas.openxmlformats.org/officeDocument/2006/relationships/image" Target="../media/image3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svg"/><Relationship Id="rId5" Type="http://schemas.openxmlformats.org/officeDocument/2006/relationships/image" Target="../media/image11.png"/><Relationship Id="rId10" Type="http://schemas.openxmlformats.org/officeDocument/2006/relationships/image" Target="../media/image33.png"/><Relationship Id="rId4" Type="http://schemas.openxmlformats.org/officeDocument/2006/relationships/image" Target="../media/image9.svg"/><Relationship Id="rId9" Type="http://schemas.openxmlformats.org/officeDocument/2006/relationships/image" Target="../media/image16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35.png"/><Relationship Id="rId7" Type="http://schemas.openxmlformats.org/officeDocument/2006/relationships/image" Target="../media/image11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9.svg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7.png"/><Relationship Id="rId7" Type="http://schemas.openxmlformats.org/officeDocument/2006/relationships/image" Target="../media/image1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svg"/><Relationship Id="rId5" Type="http://schemas.openxmlformats.org/officeDocument/2006/relationships/image" Target="../media/image11.png"/><Relationship Id="rId10" Type="http://schemas.openxmlformats.org/officeDocument/2006/relationships/image" Target="../media/image38.png"/><Relationship Id="rId4" Type="http://schemas.openxmlformats.org/officeDocument/2006/relationships/image" Target="../media/image9.svg"/><Relationship Id="rId9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7.png"/><Relationship Id="rId7" Type="http://schemas.openxmlformats.org/officeDocument/2006/relationships/image" Target="../media/image1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svg"/><Relationship Id="rId5" Type="http://schemas.openxmlformats.org/officeDocument/2006/relationships/image" Target="../media/image11.png"/><Relationship Id="rId10" Type="http://schemas.openxmlformats.org/officeDocument/2006/relationships/image" Target="../media/image39.png"/><Relationship Id="rId4" Type="http://schemas.openxmlformats.org/officeDocument/2006/relationships/image" Target="../media/image9.svg"/><Relationship Id="rId9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3.png"/><Relationship Id="rId7" Type="http://schemas.openxmlformats.org/officeDocument/2006/relationships/image" Target="../media/image13.svg"/><Relationship Id="rId12" Type="http://schemas.openxmlformats.org/officeDocument/2006/relationships/image" Target="../media/image43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42.png"/><Relationship Id="rId5" Type="http://schemas.openxmlformats.org/officeDocument/2006/relationships/image" Target="../media/image9.svg"/><Relationship Id="rId10" Type="http://schemas.openxmlformats.org/officeDocument/2006/relationships/image" Target="../media/image41.png"/><Relationship Id="rId4" Type="http://schemas.openxmlformats.org/officeDocument/2006/relationships/image" Target="../media/image7.png"/><Relationship Id="rId9" Type="http://schemas.openxmlformats.org/officeDocument/2006/relationships/image" Target="../media/image16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3.png"/><Relationship Id="rId7" Type="http://schemas.openxmlformats.org/officeDocument/2006/relationships/image" Target="../media/image13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9.svg"/><Relationship Id="rId10" Type="http://schemas.openxmlformats.org/officeDocument/2006/relationships/image" Target="../media/image44.png"/><Relationship Id="rId4" Type="http://schemas.openxmlformats.org/officeDocument/2006/relationships/image" Target="../media/image7.png"/><Relationship Id="rId9" Type="http://schemas.openxmlformats.org/officeDocument/2006/relationships/image" Target="../media/image16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7.png"/><Relationship Id="rId7" Type="http://schemas.openxmlformats.org/officeDocument/2006/relationships/image" Target="../media/image1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svg"/><Relationship Id="rId5" Type="http://schemas.openxmlformats.org/officeDocument/2006/relationships/image" Target="../media/image11.png"/><Relationship Id="rId10" Type="http://schemas.openxmlformats.org/officeDocument/2006/relationships/image" Target="../media/image46.png"/><Relationship Id="rId4" Type="http://schemas.openxmlformats.org/officeDocument/2006/relationships/image" Target="../media/image9.svg"/><Relationship Id="rId9" Type="http://schemas.openxmlformats.org/officeDocument/2006/relationships/image" Target="../media/image4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30.svg"/><Relationship Id="rId18" Type="http://schemas.openxmlformats.org/officeDocument/2006/relationships/image" Target="../media/image55.png"/><Relationship Id="rId3" Type="http://schemas.openxmlformats.org/officeDocument/2006/relationships/image" Target="../media/image23.png"/><Relationship Id="rId21" Type="http://schemas.openxmlformats.org/officeDocument/2006/relationships/image" Target="../media/image57.png"/><Relationship Id="rId7" Type="http://schemas.openxmlformats.org/officeDocument/2006/relationships/image" Target="../media/image13.svg"/><Relationship Id="rId12" Type="http://schemas.openxmlformats.org/officeDocument/2006/relationships/image" Target="../media/image52.png"/><Relationship Id="rId17" Type="http://schemas.openxmlformats.org/officeDocument/2006/relationships/image" Target="../media/image54.png"/><Relationship Id="rId2" Type="http://schemas.openxmlformats.org/officeDocument/2006/relationships/image" Target="../media/image47.png"/><Relationship Id="rId16" Type="http://schemas.openxmlformats.org/officeDocument/2006/relationships/image" Target="../media/image55.svg"/><Relationship Id="rId20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11" Type="http://schemas.openxmlformats.org/officeDocument/2006/relationships/image" Target="../media/image19.svg"/><Relationship Id="rId5" Type="http://schemas.openxmlformats.org/officeDocument/2006/relationships/image" Target="../media/image9.svg"/><Relationship Id="rId15" Type="http://schemas.openxmlformats.org/officeDocument/2006/relationships/image" Target="../media/image53.png"/><Relationship Id="rId10" Type="http://schemas.openxmlformats.org/officeDocument/2006/relationships/image" Target="../media/image51.png"/><Relationship Id="rId19" Type="http://schemas.openxmlformats.org/officeDocument/2006/relationships/image" Target="../media/image58.svg"/><Relationship Id="rId4" Type="http://schemas.openxmlformats.org/officeDocument/2006/relationships/image" Target="../media/image48.png"/><Relationship Id="rId9" Type="http://schemas.openxmlformats.org/officeDocument/2006/relationships/image" Target="../media/image16.svg"/><Relationship Id="rId14" Type="http://schemas.openxmlformats.org/officeDocument/2006/relationships/image" Target="../media/image7.png"/><Relationship Id="rId22" Type="http://schemas.openxmlformats.org/officeDocument/2006/relationships/image" Target="../media/image5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30.svg"/><Relationship Id="rId18" Type="http://schemas.openxmlformats.org/officeDocument/2006/relationships/image" Target="../media/image59.png"/><Relationship Id="rId3" Type="http://schemas.openxmlformats.org/officeDocument/2006/relationships/image" Target="../media/image23.png"/><Relationship Id="rId7" Type="http://schemas.openxmlformats.org/officeDocument/2006/relationships/image" Target="../media/image13.svg"/><Relationship Id="rId12" Type="http://schemas.openxmlformats.org/officeDocument/2006/relationships/image" Target="../media/image52.png"/><Relationship Id="rId17" Type="http://schemas.openxmlformats.org/officeDocument/2006/relationships/image" Target="../media/image54.png"/><Relationship Id="rId2" Type="http://schemas.openxmlformats.org/officeDocument/2006/relationships/image" Target="../media/image47.png"/><Relationship Id="rId16" Type="http://schemas.openxmlformats.org/officeDocument/2006/relationships/image" Target="../media/image55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11" Type="http://schemas.openxmlformats.org/officeDocument/2006/relationships/image" Target="../media/image19.svg"/><Relationship Id="rId5" Type="http://schemas.openxmlformats.org/officeDocument/2006/relationships/image" Target="../media/image9.svg"/><Relationship Id="rId15" Type="http://schemas.openxmlformats.org/officeDocument/2006/relationships/image" Target="../media/image53.png"/><Relationship Id="rId10" Type="http://schemas.openxmlformats.org/officeDocument/2006/relationships/image" Target="../media/image51.png"/><Relationship Id="rId4" Type="http://schemas.openxmlformats.org/officeDocument/2006/relationships/image" Target="../media/image48.png"/><Relationship Id="rId9" Type="http://schemas.openxmlformats.org/officeDocument/2006/relationships/image" Target="../media/image16.svg"/><Relationship Id="rId14" Type="http://schemas.openxmlformats.org/officeDocument/2006/relationships/image" Target="../media/image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13" Type="http://schemas.openxmlformats.org/officeDocument/2006/relationships/image" Target="../media/image52.png"/><Relationship Id="rId18" Type="http://schemas.openxmlformats.org/officeDocument/2006/relationships/image" Target="../media/image58.png"/><Relationship Id="rId3" Type="http://schemas.openxmlformats.org/officeDocument/2006/relationships/image" Target="../media/image60.png"/><Relationship Id="rId7" Type="http://schemas.openxmlformats.org/officeDocument/2006/relationships/image" Target="../media/image49.png"/><Relationship Id="rId12" Type="http://schemas.openxmlformats.org/officeDocument/2006/relationships/image" Target="../media/image19.svg"/><Relationship Id="rId17" Type="http://schemas.openxmlformats.org/officeDocument/2006/relationships/image" Target="../media/image55.svg"/><Relationship Id="rId2" Type="http://schemas.openxmlformats.org/officeDocument/2006/relationships/image" Target="../media/image47.png"/><Relationship Id="rId16" Type="http://schemas.openxmlformats.org/officeDocument/2006/relationships/image" Target="../media/image53.png"/><Relationship Id="rId20" Type="http://schemas.openxmlformats.org/officeDocument/2006/relationships/image" Target="../media/image58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11" Type="http://schemas.openxmlformats.org/officeDocument/2006/relationships/image" Target="../media/image51.png"/><Relationship Id="rId5" Type="http://schemas.openxmlformats.org/officeDocument/2006/relationships/image" Target="../media/image48.png"/><Relationship Id="rId15" Type="http://schemas.openxmlformats.org/officeDocument/2006/relationships/image" Target="../media/image7.png"/><Relationship Id="rId10" Type="http://schemas.openxmlformats.org/officeDocument/2006/relationships/image" Target="../media/image16.svg"/><Relationship Id="rId19" Type="http://schemas.openxmlformats.org/officeDocument/2006/relationships/image" Target="../media/image55.png"/><Relationship Id="rId4" Type="http://schemas.openxmlformats.org/officeDocument/2006/relationships/image" Target="../media/image23.png"/><Relationship Id="rId9" Type="http://schemas.openxmlformats.org/officeDocument/2006/relationships/image" Target="../media/image50.png"/><Relationship Id="rId14" Type="http://schemas.openxmlformats.org/officeDocument/2006/relationships/image" Target="../media/image30.sv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13" Type="http://schemas.openxmlformats.org/officeDocument/2006/relationships/image" Target="../media/image52.png"/><Relationship Id="rId3" Type="http://schemas.openxmlformats.org/officeDocument/2006/relationships/image" Target="../media/image60.png"/><Relationship Id="rId21" Type="http://schemas.openxmlformats.org/officeDocument/2006/relationships/image" Target="../media/image55.svg"/><Relationship Id="rId7" Type="http://schemas.openxmlformats.org/officeDocument/2006/relationships/image" Target="../media/image49.png"/><Relationship Id="rId12" Type="http://schemas.openxmlformats.org/officeDocument/2006/relationships/image" Target="../media/image19.svg"/><Relationship Id="rId2" Type="http://schemas.openxmlformats.org/officeDocument/2006/relationships/image" Target="../media/image47.png"/><Relationship Id="rId16" Type="http://schemas.openxmlformats.org/officeDocument/2006/relationships/image" Target="../media/image55.png"/><Relationship Id="rId20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11" Type="http://schemas.openxmlformats.org/officeDocument/2006/relationships/image" Target="../media/image51.png"/><Relationship Id="rId5" Type="http://schemas.openxmlformats.org/officeDocument/2006/relationships/image" Target="../media/image48.png"/><Relationship Id="rId15" Type="http://schemas.openxmlformats.org/officeDocument/2006/relationships/image" Target="../media/image7.png"/><Relationship Id="rId23" Type="http://schemas.openxmlformats.org/officeDocument/2006/relationships/image" Target="../media/image62.png"/><Relationship Id="rId10" Type="http://schemas.openxmlformats.org/officeDocument/2006/relationships/image" Target="../media/image16.svg"/><Relationship Id="rId19" Type="http://schemas.openxmlformats.org/officeDocument/2006/relationships/image" Target="../media/image58.svg"/><Relationship Id="rId4" Type="http://schemas.openxmlformats.org/officeDocument/2006/relationships/image" Target="../media/image23.png"/><Relationship Id="rId9" Type="http://schemas.openxmlformats.org/officeDocument/2006/relationships/image" Target="../media/image50.png"/><Relationship Id="rId14" Type="http://schemas.openxmlformats.org/officeDocument/2006/relationships/image" Target="../media/image30.svg"/><Relationship Id="rId22" Type="http://schemas.openxmlformats.org/officeDocument/2006/relationships/image" Target="../media/image61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13" Type="http://schemas.openxmlformats.org/officeDocument/2006/relationships/image" Target="../media/image52.png"/><Relationship Id="rId3" Type="http://schemas.openxmlformats.org/officeDocument/2006/relationships/image" Target="../media/image60.png"/><Relationship Id="rId21" Type="http://schemas.openxmlformats.org/officeDocument/2006/relationships/image" Target="../media/image55.svg"/><Relationship Id="rId7" Type="http://schemas.openxmlformats.org/officeDocument/2006/relationships/image" Target="../media/image49.png"/><Relationship Id="rId12" Type="http://schemas.openxmlformats.org/officeDocument/2006/relationships/image" Target="../media/image19.svg"/><Relationship Id="rId2" Type="http://schemas.openxmlformats.org/officeDocument/2006/relationships/image" Target="../media/image47.png"/><Relationship Id="rId16" Type="http://schemas.openxmlformats.org/officeDocument/2006/relationships/image" Target="../media/image55.png"/><Relationship Id="rId20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11" Type="http://schemas.openxmlformats.org/officeDocument/2006/relationships/image" Target="../media/image51.png"/><Relationship Id="rId5" Type="http://schemas.openxmlformats.org/officeDocument/2006/relationships/image" Target="../media/image48.png"/><Relationship Id="rId15" Type="http://schemas.openxmlformats.org/officeDocument/2006/relationships/image" Target="../media/image7.png"/><Relationship Id="rId10" Type="http://schemas.openxmlformats.org/officeDocument/2006/relationships/image" Target="../media/image16.svg"/><Relationship Id="rId19" Type="http://schemas.openxmlformats.org/officeDocument/2006/relationships/image" Target="../media/image58.svg"/><Relationship Id="rId4" Type="http://schemas.openxmlformats.org/officeDocument/2006/relationships/image" Target="../media/image23.png"/><Relationship Id="rId9" Type="http://schemas.openxmlformats.org/officeDocument/2006/relationships/image" Target="../media/image50.png"/><Relationship Id="rId14" Type="http://schemas.openxmlformats.org/officeDocument/2006/relationships/image" Target="../media/image30.svg"/><Relationship Id="rId22" Type="http://schemas.openxmlformats.org/officeDocument/2006/relationships/image" Target="../media/image63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30.svg"/><Relationship Id="rId18" Type="http://schemas.openxmlformats.org/officeDocument/2006/relationships/image" Target="../media/image65.svg"/><Relationship Id="rId3" Type="http://schemas.openxmlformats.org/officeDocument/2006/relationships/image" Target="../media/image23.png"/><Relationship Id="rId21" Type="http://schemas.openxmlformats.org/officeDocument/2006/relationships/image" Target="../media/image67.png"/><Relationship Id="rId7" Type="http://schemas.openxmlformats.org/officeDocument/2006/relationships/image" Target="../media/image13.svg"/><Relationship Id="rId12" Type="http://schemas.openxmlformats.org/officeDocument/2006/relationships/image" Target="../media/image52.png"/><Relationship Id="rId17" Type="http://schemas.openxmlformats.org/officeDocument/2006/relationships/image" Target="../media/image64.png"/><Relationship Id="rId2" Type="http://schemas.openxmlformats.org/officeDocument/2006/relationships/image" Target="../media/image47.png"/><Relationship Id="rId16" Type="http://schemas.openxmlformats.org/officeDocument/2006/relationships/image" Target="../media/image55.svg"/><Relationship Id="rId20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11" Type="http://schemas.openxmlformats.org/officeDocument/2006/relationships/image" Target="../media/image19.svg"/><Relationship Id="rId5" Type="http://schemas.openxmlformats.org/officeDocument/2006/relationships/image" Target="../media/image9.svg"/><Relationship Id="rId15" Type="http://schemas.openxmlformats.org/officeDocument/2006/relationships/image" Target="../media/image53.png"/><Relationship Id="rId10" Type="http://schemas.openxmlformats.org/officeDocument/2006/relationships/image" Target="../media/image51.png"/><Relationship Id="rId19" Type="http://schemas.openxmlformats.org/officeDocument/2006/relationships/image" Target="../media/image65.png"/><Relationship Id="rId4" Type="http://schemas.openxmlformats.org/officeDocument/2006/relationships/image" Target="../media/image48.png"/><Relationship Id="rId9" Type="http://schemas.openxmlformats.org/officeDocument/2006/relationships/image" Target="../media/image16.svg"/><Relationship Id="rId14" Type="http://schemas.openxmlformats.org/officeDocument/2006/relationships/image" Target="../media/image7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30.svg"/><Relationship Id="rId18" Type="http://schemas.openxmlformats.org/officeDocument/2006/relationships/image" Target="../media/image65.svg"/><Relationship Id="rId3" Type="http://schemas.openxmlformats.org/officeDocument/2006/relationships/image" Target="../media/image23.png"/><Relationship Id="rId21" Type="http://schemas.openxmlformats.org/officeDocument/2006/relationships/image" Target="../media/image69.png"/><Relationship Id="rId7" Type="http://schemas.openxmlformats.org/officeDocument/2006/relationships/image" Target="../media/image13.svg"/><Relationship Id="rId12" Type="http://schemas.openxmlformats.org/officeDocument/2006/relationships/image" Target="../media/image52.png"/><Relationship Id="rId17" Type="http://schemas.openxmlformats.org/officeDocument/2006/relationships/image" Target="../media/image64.png"/><Relationship Id="rId2" Type="http://schemas.openxmlformats.org/officeDocument/2006/relationships/image" Target="../media/image47.png"/><Relationship Id="rId16" Type="http://schemas.openxmlformats.org/officeDocument/2006/relationships/image" Target="../media/image55.svg"/><Relationship Id="rId20" Type="http://schemas.openxmlformats.org/officeDocument/2006/relationships/image" Target="../media/image70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11" Type="http://schemas.openxmlformats.org/officeDocument/2006/relationships/image" Target="../media/image19.svg"/><Relationship Id="rId5" Type="http://schemas.openxmlformats.org/officeDocument/2006/relationships/image" Target="../media/image9.svg"/><Relationship Id="rId15" Type="http://schemas.openxmlformats.org/officeDocument/2006/relationships/image" Target="../media/image53.png"/><Relationship Id="rId10" Type="http://schemas.openxmlformats.org/officeDocument/2006/relationships/image" Target="../media/image51.png"/><Relationship Id="rId19" Type="http://schemas.openxmlformats.org/officeDocument/2006/relationships/image" Target="../media/image68.png"/><Relationship Id="rId4" Type="http://schemas.openxmlformats.org/officeDocument/2006/relationships/image" Target="../media/image48.png"/><Relationship Id="rId9" Type="http://schemas.openxmlformats.org/officeDocument/2006/relationships/image" Target="../media/image16.svg"/><Relationship Id="rId14" Type="http://schemas.openxmlformats.org/officeDocument/2006/relationships/image" Target="../media/image7.png"/><Relationship Id="rId22" Type="http://schemas.openxmlformats.org/officeDocument/2006/relationships/image" Target="../media/image7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13" Type="http://schemas.openxmlformats.org/officeDocument/2006/relationships/image" Target="../media/image11.png"/><Relationship Id="rId18" Type="http://schemas.openxmlformats.org/officeDocument/2006/relationships/image" Target="../media/image73.png"/><Relationship Id="rId3" Type="http://schemas.openxmlformats.org/officeDocument/2006/relationships/image" Target="../media/image48.png"/><Relationship Id="rId21" Type="http://schemas.openxmlformats.org/officeDocument/2006/relationships/image" Target="../media/image74.png"/><Relationship Id="rId7" Type="http://schemas.openxmlformats.org/officeDocument/2006/relationships/image" Target="../media/image50.png"/><Relationship Id="rId12" Type="http://schemas.openxmlformats.org/officeDocument/2006/relationships/image" Target="../media/image30.svg"/><Relationship Id="rId17" Type="http://schemas.openxmlformats.org/officeDocument/2006/relationships/image" Target="../media/image72.png"/><Relationship Id="rId2" Type="http://schemas.openxmlformats.org/officeDocument/2006/relationships/image" Target="../media/image23.png"/><Relationship Id="rId16" Type="http://schemas.openxmlformats.org/officeDocument/2006/relationships/image" Target="../media/image55.svg"/><Relationship Id="rId20" Type="http://schemas.openxmlformats.org/officeDocument/2006/relationships/image" Target="../media/image58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svg"/><Relationship Id="rId11" Type="http://schemas.openxmlformats.org/officeDocument/2006/relationships/image" Target="../media/image52.png"/><Relationship Id="rId5" Type="http://schemas.openxmlformats.org/officeDocument/2006/relationships/image" Target="../media/image49.png"/><Relationship Id="rId15" Type="http://schemas.openxmlformats.org/officeDocument/2006/relationships/image" Target="../media/image53.png"/><Relationship Id="rId23" Type="http://schemas.openxmlformats.org/officeDocument/2006/relationships/image" Target="../media/image76.png"/><Relationship Id="rId10" Type="http://schemas.openxmlformats.org/officeDocument/2006/relationships/image" Target="../media/image19.svg"/><Relationship Id="rId19" Type="http://schemas.openxmlformats.org/officeDocument/2006/relationships/image" Target="../media/image55.png"/><Relationship Id="rId4" Type="http://schemas.openxmlformats.org/officeDocument/2006/relationships/image" Target="../media/image9.svg"/><Relationship Id="rId9" Type="http://schemas.openxmlformats.org/officeDocument/2006/relationships/image" Target="../media/image51.png"/><Relationship Id="rId14" Type="http://schemas.openxmlformats.org/officeDocument/2006/relationships/image" Target="../media/image71.png"/><Relationship Id="rId22" Type="http://schemas.openxmlformats.org/officeDocument/2006/relationships/image" Target="../media/image7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13" Type="http://schemas.openxmlformats.org/officeDocument/2006/relationships/image" Target="../media/image11.png"/><Relationship Id="rId18" Type="http://schemas.openxmlformats.org/officeDocument/2006/relationships/image" Target="../media/image77.png"/><Relationship Id="rId3" Type="http://schemas.openxmlformats.org/officeDocument/2006/relationships/image" Target="../media/image48.png"/><Relationship Id="rId7" Type="http://schemas.openxmlformats.org/officeDocument/2006/relationships/image" Target="../media/image50.png"/><Relationship Id="rId12" Type="http://schemas.openxmlformats.org/officeDocument/2006/relationships/image" Target="../media/image30.svg"/><Relationship Id="rId17" Type="http://schemas.openxmlformats.org/officeDocument/2006/relationships/image" Target="../media/image72.png"/><Relationship Id="rId2" Type="http://schemas.openxmlformats.org/officeDocument/2006/relationships/image" Target="../media/image23.png"/><Relationship Id="rId16" Type="http://schemas.openxmlformats.org/officeDocument/2006/relationships/image" Target="../media/image55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svg"/><Relationship Id="rId11" Type="http://schemas.openxmlformats.org/officeDocument/2006/relationships/image" Target="../media/image52.png"/><Relationship Id="rId5" Type="http://schemas.openxmlformats.org/officeDocument/2006/relationships/image" Target="../media/image49.png"/><Relationship Id="rId15" Type="http://schemas.openxmlformats.org/officeDocument/2006/relationships/image" Target="../media/image53.png"/><Relationship Id="rId10" Type="http://schemas.openxmlformats.org/officeDocument/2006/relationships/image" Target="../media/image19.svg"/><Relationship Id="rId4" Type="http://schemas.openxmlformats.org/officeDocument/2006/relationships/image" Target="../media/image9.svg"/><Relationship Id="rId9" Type="http://schemas.openxmlformats.org/officeDocument/2006/relationships/image" Target="../media/image51.png"/><Relationship Id="rId14" Type="http://schemas.openxmlformats.org/officeDocument/2006/relationships/image" Target="../media/image71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13" Type="http://schemas.openxmlformats.org/officeDocument/2006/relationships/image" Target="../media/image11.png"/><Relationship Id="rId18" Type="http://schemas.openxmlformats.org/officeDocument/2006/relationships/image" Target="../media/image65.svg"/><Relationship Id="rId3" Type="http://schemas.openxmlformats.org/officeDocument/2006/relationships/image" Target="../media/image48.png"/><Relationship Id="rId7" Type="http://schemas.openxmlformats.org/officeDocument/2006/relationships/image" Target="../media/image50.png"/><Relationship Id="rId12" Type="http://schemas.openxmlformats.org/officeDocument/2006/relationships/image" Target="../media/image30.svg"/><Relationship Id="rId17" Type="http://schemas.openxmlformats.org/officeDocument/2006/relationships/image" Target="../media/image64.png"/><Relationship Id="rId2" Type="http://schemas.openxmlformats.org/officeDocument/2006/relationships/image" Target="../media/image23.png"/><Relationship Id="rId16" Type="http://schemas.openxmlformats.org/officeDocument/2006/relationships/image" Target="../media/image55.svg"/><Relationship Id="rId20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svg"/><Relationship Id="rId11" Type="http://schemas.openxmlformats.org/officeDocument/2006/relationships/image" Target="../media/image52.png"/><Relationship Id="rId5" Type="http://schemas.openxmlformats.org/officeDocument/2006/relationships/image" Target="../media/image49.png"/><Relationship Id="rId15" Type="http://schemas.openxmlformats.org/officeDocument/2006/relationships/image" Target="../media/image53.png"/><Relationship Id="rId10" Type="http://schemas.openxmlformats.org/officeDocument/2006/relationships/image" Target="../media/image19.svg"/><Relationship Id="rId19" Type="http://schemas.openxmlformats.org/officeDocument/2006/relationships/image" Target="../media/image78.png"/><Relationship Id="rId4" Type="http://schemas.openxmlformats.org/officeDocument/2006/relationships/image" Target="../media/image9.svg"/><Relationship Id="rId9" Type="http://schemas.openxmlformats.org/officeDocument/2006/relationships/image" Target="../media/image51.png"/><Relationship Id="rId14" Type="http://schemas.openxmlformats.org/officeDocument/2006/relationships/image" Target="../media/image71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13" Type="http://schemas.openxmlformats.org/officeDocument/2006/relationships/image" Target="../media/image11.png"/><Relationship Id="rId18" Type="http://schemas.openxmlformats.org/officeDocument/2006/relationships/image" Target="../media/image65.svg"/><Relationship Id="rId3" Type="http://schemas.openxmlformats.org/officeDocument/2006/relationships/image" Target="../media/image48.png"/><Relationship Id="rId21" Type="http://schemas.openxmlformats.org/officeDocument/2006/relationships/image" Target="../media/image68.png"/><Relationship Id="rId7" Type="http://schemas.openxmlformats.org/officeDocument/2006/relationships/image" Target="../media/image50.png"/><Relationship Id="rId12" Type="http://schemas.openxmlformats.org/officeDocument/2006/relationships/image" Target="../media/image30.svg"/><Relationship Id="rId17" Type="http://schemas.openxmlformats.org/officeDocument/2006/relationships/image" Target="../media/image64.png"/><Relationship Id="rId2" Type="http://schemas.openxmlformats.org/officeDocument/2006/relationships/image" Target="../media/image23.png"/><Relationship Id="rId16" Type="http://schemas.openxmlformats.org/officeDocument/2006/relationships/image" Target="../media/image55.svg"/><Relationship Id="rId20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svg"/><Relationship Id="rId11" Type="http://schemas.openxmlformats.org/officeDocument/2006/relationships/image" Target="../media/image52.png"/><Relationship Id="rId5" Type="http://schemas.openxmlformats.org/officeDocument/2006/relationships/image" Target="../media/image49.png"/><Relationship Id="rId15" Type="http://schemas.openxmlformats.org/officeDocument/2006/relationships/image" Target="../media/image53.png"/><Relationship Id="rId23" Type="http://schemas.openxmlformats.org/officeDocument/2006/relationships/image" Target="../media/image81.png"/><Relationship Id="rId10" Type="http://schemas.openxmlformats.org/officeDocument/2006/relationships/image" Target="../media/image19.svg"/><Relationship Id="rId19" Type="http://schemas.openxmlformats.org/officeDocument/2006/relationships/image" Target="../media/image78.png"/><Relationship Id="rId4" Type="http://schemas.openxmlformats.org/officeDocument/2006/relationships/image" Target="../media/image9.svg"/><Relationship Id="rId9" Type="http://schemas.openxmlformats.org/officeDocument/2006/relationships/image" Target="../media/image51.png"/><Relationship Id="rId14" Type="http://schemas.openxmlformats.org/officeDocument/2006/relationships/image" Target="../media/image71.png"/><Relationship Id="rId22" Type="http://schemas.openxmlformats.org/officeDocument/2006/relationships/image" Target="../media/image70.sv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13" Type="http://schemas.openxmlformats.org/officeDocument/2006/relationships/image" Target="../media/image11.png"/><Relationship Id="rId18" Type="http://schemas.openxmlformats.org/officeDocument/2006/relationships/image" Target="../media/image65.svg"/><Relationship Id="rId3" Type="http://schemas.openxmlformats.org/officeDocument/2006/relationships/image" Target="../media/image48.png"/><Relationship Id="rId21" Type="http://schemas.openxmlformats.org/officeDocument/2006/relationships/image" Target="../media/image82.png"/><Relationship Id="rId7" Type="http://schemas.openxmlformats.org/officeDocument/2006/relationships/image" Target="../media/image50.png"/><Relationship Id="rId12" Type="http://schemas.openxmlformats.org/officeDocument/2006/relationships/image" Target="../media/image30.svg"/><Relationship Id="rId17" Type="http://schemas.openxmlformats.org/officeDocument/2006/relationships/image" Target="../media/image64.png"/><Relationship Id="rId2" Type="http://schemas.openxmlformats.org/officeDocument/2006/relationships/image" Target="../media/image23.png"/><Relationship Id="rId16" Type="http://schemas.openxmlformats.org/officeDocument/2006/relationships/image" Target="../media/image55.svg"/><Relationship Id="rId20" Type="http://schemas.openxmlformats.org/officeDocument/2006/relationships/image" Target="../media/image70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svg"/><Relationship Id="rId11" Type="http://schemas.openxmlformats.org/officeDocument/2006/relationships/image" Target="../media/image52.png"/><Relationship Id="rId24" Type="http://schemas.openxmlformats.org/officeDocument/2006/relationships/image" Target="../media/image84.png"/><Relationship Id="rId5" Type="http://schemas.openxmlformats.org/officeDocument/2006/relationships/image" Target="../media/image49.png"/><Relationship Id="rId15" Type="http://schemas.openxmlformats.org/officeDocument/2006/relationships/image" Target="../media/image53.png"/><Relationship Id="rId23" Type="http://schemas.openxmlformats.org/officeDocument/2006/relationships/image" Target="../media/image83.png"/><Relationship Id="rId10" Type="http://schemas.openxmlformats.org/officeDocument/2006/relationships/image" Target="../media/image19.svg"/><Relationship Id="rId19" Type="http://schemas.openxmlformats.org/officeDocument/2006/relationships/image" Target="../media/image68.png"/><Relationship Id="rId4" Type="http://schemas.openxmlformats.org/officeDocument/2006/relationships/image" Target="../media/image9.svg"/><Relationship Id="rId9" Type="http://schemas.openxmlformats.org/officeDocument/2006/relationships/image" Target="../media/image51.png"/><Relationship Id="rId14" Type="http://schemas.openxmlformats.org/officeDocument/2006/relationships/image" Target="../media/image71.png"/><Relationship Id="rId22" Type="http://schemas.openxmlformats.org/officeDocument/2006/relationships/image" Target="../media/image85.sv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8.png"/><Relationship Id="rId7" Type="http://schemas.openxmlformats.org/officeDocument/2006/relationships/image" Target="../media/image13.sv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9.svg"/><Relationship Id="rId4" Type="http://schemas.openxmlformats.org/officeDocument/2006/relationships/image" Target="../media/image7.png"/><Relationship Id="rId9" Type="http://schemas.openxmlformats.org/officeDocument/2006/relationships/image" Target="../media/image16.sv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88.png"/><Relationship Id="rId7" Type="http://schemas.openxmlformats.org/officeDocument/2006/relationships/image" Target="../media/image13.sv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11" Type="http://schemas.openxmlformats.org/officeDocument/2006/relationships/image" Target="../media/image7.png"/><Relationship Id="rId5" Type="http://schemas.openxmlformats.org/officeDocument/2006/relationships/image" Target="../media/image9.svg"/><Relationship Id="rId10" Type="http://schemas.openxmlformats.org/officeDocument/2006/relationships/image" Target="../media/image92.png"/><Relationship Id="rId4" Type="http://schemas.openxmlformats.org/officeDocument/2006/relationships/image" Target="../media/image89.png"/><Relationship Id="rId9" Type="http://schemas.openxmlformats.org/officeDocument/2006/relationships/image" Target="../media/image16.sv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88.png"/><Relationship Id="rId7" Type="http://schemas.openxmlformats.org/officeDocument/2006/relationships/image" Target="../media/image13.sv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11" Type="http://schemas.openxmlformats.org/officeDocument/2006/relationships/image" Target="../media/image11.png"/><Relationship Id="rId5" Type="http://schemas.openxmlformats.org/officeDocument/2006/relationships/image" Target="../media/image9.svg"/><Relationship Id="rId10" Type="http://schemas.openxmlformats.org/officeDocument/2006/relationships/image" Target="../media/image93.png"/><Relationship Id="rId4" Type="http://schemas.openxmlformats.org/officeDocument/2006/relationships/image" Target="../media/image89.png"/><Relationship Id="rId9" Type="http://schemas.openxmlformats.org/officeDocument/2006/relationships/image" Target="../media/image16.sv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88.png"/><Relationship Id="rId7" Type="http://schemas.openxmlformats.org/officeDocument/2006/relationships/image" Target="../media/image13.sv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11" Type="http://schemas.openxmlformats.org/officeDocument/2006/relationships/image" Target="../media/image94.png"/><Relationship Id="rId5" Type="http://schemas.openxmlformats.org/officeDocument/2006/relationships/image" Target="../media/image9.svg"/><Relationship Id="rId10" Type="http://schemas.openxmlformats.org/officeDocument/2006/relationships/image" Target="../media/image13.png"/><Relationship Id="rId4" Type="http://schemas.openxmlformats.org/officeDocument/2006/relationships/image" Target="../media/image89.png"/><Relationship Id="rId9" Type="http://schemas.openxmlformats.org/officeDocument/2006/relationships/image" Target="../media/image16.sv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13" Type="http://schemas.openxmlformats.org/officeDocument/2006/relationships/image" Target="../media/image100.png"/><Relationship Id="rId3" Type="http://schemas.openxmlformats.org/officeDocument/2006/relationships/image" Target="../media/image88.png"/><Relationship Id="rId7" Type="http://schemas.openxmlformats.org/officeDocument/2006/relationships/image" Target="../media/image13.svg"/><Relationship Id="rId12" Type="http://schemas.openxmlformats.org/officeDocument/2006/relationships/image" Target="../media/image99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11" Type="http://schemas.openxmlformats.org/officeDocument/2006/relationships/image" Target="../media/image98.png"/><Relationship Id="rId5" Type="http://schemas.openxmlformats.org/officeDocument/2006/relationships/image" Target="../media/image9.svg"/><Relationship Id="rId10" Type="http://schemas.openxmlformats.org/officeDocument/2006/relationships/image" Target="../media/image97.png"/><Relationship Id="rId4" Type="http://schemas.openxmlformats.org/officeDocument/2006/relationships/image" Target="../media/image89.png"/><Relationship Id="rId9" Type="http://schemas.openxmlformats.org/officeDocument/2006/relationships/image" Target="../media/image96.png"/><Relationship Id="rId14" Type="http://schemas.openxmlformats.org/officeDocument/2006/relationships/image" Target="../media/image10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5.pn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6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3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9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94A0F72E-1949-4219-AC42-014A834BDE88}"/>
              </a:ext>
            </a:extLst>
          </p:cNvPr>
          <p:cNvSpPr txBox="1"/>
          <p:nvPr/>
        </p:nvSpPr>
        <p:spPr>
          <a:xfrm>
            <a:off x="6708068" y="4149070"/>
            <a:ext cx="5158567" cy="956159"/>
          </a:xfrm>
          <a:prstGeom prst="rect">
            <a:avLst/>
          </a:prstGeom>
          <a:noFill/>
        </p:spPr>
        <p:txBody>
          <a:bodyPr tIns="0" bIns="0">
            <a:spAutoFit/>
          </a:bodyPr>
          <a:lstStyle/>
          <a:p>
            <a:pPr algn="r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TEAM 1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조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김이송이김송이</a:t>
            </a:r>
            <a:endParaRPr lang="en-US" altLang="ko-KR" sz="24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 algn="r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김규민</a:t>
            </a: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이준호</a:t>
            </a: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송상엽</a:t>
            </a:r>
            <a:endParaRPr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" y="1579670"/>
            <a:ext cx="12191999" cy="2190904"/>
          </a:xfrm>
          <a:prstGeom prst="rect">
            <a:avLst/>
          </a:prstGeom>
          <a:solidFill>
            <a:srgbClr val="F2F2F2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939597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82860" y="1803510"/>
            <a:ext cx="26293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부산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IT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아카데미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01" y="6348813"/>
            <a:ext cx="1482842" cy="385879"/>
          </a:xfrm>
          <a:prstGeom prst="rect">
            <a:avLst/>
          </a:prstGeom>
        </p:spPr>
      </p:pic>
      <p:sp>
        <p:nvSpPr>
          <p:cNvPr id="18" name="Rectangle 10"/>
          <p:cNvSpPr>
            <a:spLocks noChangeArrowheads="1"/>
          </p:cNvSpPr>
          <p:nvPr/>
        </p:nvSpPr>
        <p:spPr bwMode="auto">
          <a:xfrm>
            <a:off x="10859084" y="-40947"/>
            <a:ext cx="8851785" cy="286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33" name="_x278651016" descr="EMB0000378c3f3d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4464" y="6381328"/>
            <a:ext cx="1180238" cy="375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36C535B9-0206-4933-B3A2-FC73A8BF1A8F}"/>
              </a:ext>
            </a:extLst>
          </p:cNvPr>
          <p:cNvSpPr txBox="1"/>
          <p:nvPr/>
        </p:nvSpPr>
        <p:spPr>
          <a:xfrm>
            <a:off x="5159896" y="2367345"/>
            <a:ext cx="6768752" cy="615553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Health</a:t>
            </a:r>
            <a:r>
              <a:rPr lang="ko-KR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</a:t>
            </a:r>
            <a:r>
              <a:rPr lang="en-US" altLang="ko-KR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Kiosk</a:t>
            </a:r>
            <a:endParaRPr lang="ko-KR" altLang="en-US" sz="40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-1907"/>
            <a:ext cx="12192000" cy="33855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noAutofit/>
          </a:bodyPr>
          <a:lstStyle/>
          <a:p>
            <a:pPr algn="ctr"/>
            <a:r>
              <a:rPr lang="ko-KR" altLang="en-US" sz="1500" spc="60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국가기간</a:t>
            </a:r>
            <a:r>
              <a:rPr lang="en-US" altLang="ko-KR" sz="1500" spc="60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·</a:t>
            </a:r>
            <a:r>
              <a:rPr lang="ko-KR" altLang="en-US" sz="1500" spc="60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전략산업직종훈련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110067" y="1700808"/>
            <a:ext cx="11971867" cy="1944216"/>
          </a:xfrm>
          <a:prstGeom prst="rect">
            <a:avLst/>
          </a:prstGeom>
          <a:noFill/>
          <a:ln w="15875">
            <a:solidFill>
              <a:srgbClr val="939597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1741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2B24A462-8640-0338-73C1-10D30FF3DF7A}"/>
              </a:ext>
            </a:extLst>
          </p:cNvPr>
          <p:cNvSpPr txBox="1"/>
          <p:nvPr/>
        </p:nvSpPr>
        <p:spPr>
          <a:xfrm>
            <a:off x="187262" y="1517314"/>
            <a:ext cx="3064422" cy="3096000"/>
          </a:xfrm>
          <a:prstGeom prst="rect">
            <a:avLst/>
          </a:prstGeom>
          <a:noFill/>
          <a:ln w="3810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endParaRPr lang="ko-KR" altLang="en-US" dirty="0"/>
          </a:p>
        </p:txBody>
      </p:sp>
      <p:pic>
        <p:nvPicPr>
          <p:cNvPr id="2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365" y="1517315"/>
            <a:ext cx="2736303" cy="3171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03</a:t>
            </a:r>
            <a:r>
              <a:rPr lang="en-US" altLang="ko-KR" sz="4000" b="1" dirty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3570208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기능 코드 요약 및 정리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=""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 flipV="1">
            <a:off x="3179676" y="717736"/>
            <a:ext cx="8744320" cy="10402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F84CE34E-C7C1-4DD4-A0D0-B0D83CF9FEFF}"/>
              </a:ext>
            </a:extLst>
          </p:cNvPr>
          <p:cNvSpPr txBox="1"/>
          <p:nvPr/>
        </p:nvSpPr>
        <p:spPr>
          <a:xfrm>
            <a:off x="623393" y="873603"/>
            <a:ext cx="2556284" cy="434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로그인</a:t>
            </a:r>
            <a:r>
              <a:rPr lang="en-US" altLang="ko-KR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(</a:t>
            </a:r>
            <a:r>
              <a:rPr lang="en-US" altLang="ko-KR" sz="1700" b="1" spc="-100" dirty="0" err="1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LoginController</a:t>
            </a:r>
            <a:r>
              <a:rPr lang="en-US" altLang="ko-KR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)</a:t>
            </a:r>
            <a:endParaRPr lang="ko-KR" altLang="en-US" sz="1700" b="1" spc="-100" dirty="0"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21887" y="817585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9439" y="4705090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079618" y="836813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</a:p>
        </p:txBody>
      </p:sp>
      <p:pic>
        <p:nvPicPr>
          <p:cNvPr id="12" name="그래픽 11" descr="배지 1 윤곽선">
            <a:extLst>
              <a:ext uri="{FF2B5EF4-FFF2-40B4-BE49-F238E27FC236}">
                <a16:creationId xmlns="" xmlns:a16="http://schemas.microsoft.com/office/drawing/2014/main" id="{28C6E2BB-FC3F-DE72-2220-C7A8467018A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3495" y="4206007"/>
            <a:ext cx="360000" cy="360000"/>
          </a:xfrm>
          <a:prstGeom prst="rect">
            <a:avLst/>
          </a:prstGeom>
        </p:spPr>
      </p:pic>
      <p:pic>
        <p:nvPicPr>
          <p:cNvPr id="13" name="그래픽 12" descr="배지 윤곽선">
            <a:extLst>
              <a:ext uri="{FF2B5EF4-FFF2-40B4-BE49-F238E27FC236}">
                <a16:creationId xmlns="" xmlns:a16="http://schemas.microsoft.com/office/drawing/2014/main" id="{65D0E926-E58F-F9DC-A8B8-08D20EE0504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53838" y="4206007"/>
            <a:ext cx="360000" cy="360000"/>
          </a:xfrm>
          <a:prstGeom prst="rect">
            <a:avLst/>
          </a:prstGeom>
        </p:spPr>
      </p:pic>
      <p:pic>
        <p:nvPicPr>
          <p:cNvPr id="14" name="그래픽 13" descr="배지 3 윤곽선">
            <a:extLst>
              <a:ext uri="{FF2B5EF4-FFF2-40B4-BE49-F238E27FC236}">
                <a16:creationId xmlns="" xmlns:a16="http://schemas.microsoft.com/office/drawing/2014/main" id="{52C8C779-E20C-4BD9-BA7C-69D6EB62172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64392" y="2780349"/>
            <a:ext cx="360000" cy="360000"/>
          </a:xfrm>
          <a:prstGeom prst="rect">
            <a:avLst/>
          </a:prstGeom>
        </p:spPr>
      </p:pic>
      <p:pic>
        <p:nvPicPr>
          <p:cNvPr id="16" name="그래픽 15" descr="배지 1 윤곽선">
            <a:extLst>
              <a:ext uri="{FF2B5EF4-FFF2-40B4-BE49-F238E27FC236}">
                <a16:creationId xmlns="" xmlns:a16="http://schemas.microsoft.com/office/drawing/2014/main" id="{8B02B27B-9564-C1E6-1655-BA1B36875BF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2361" y="5145842"/>
            <a:ext cx="360000" cy="3600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BFD9F98F-ED4D-491F-290A-C37E8DC2F323}"/>
              </a:ext>
            </a:extLst>
          </p:cNvPr>
          <p:cNvSpPr txBox="1"/>
          <p:nvPr/>
        </p:nvSpPr>
        <p:spPr>
          <a:xfrm>
            <a:off x="473915" y="5142383"/>
            <a:ext cx="512095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회원가입 버튼을 클릭하면 회원가입 창이 열림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아이디</a:t>
            </a:r>
            <a:r>
              <a:rPr lang="en-US" altLang="ko-KR" dirty="0"/>
              <a:t>/</a:t>
            </a:r>
            <a:r>
              <a:rPr lang="ko-KR" altLang="en-US" dirty="0"/>
              <a:t>비밀번호 찾기는 현재 이메일과 휴대폰 번호의 연동이 되어 있는 것을 앱으로써 구현할 수 없어 관리자</a:t>
            </a:r>
            <a:r>
              <a:rPr lang="en-US" altLang="ko-KR" dirty="0"/>
              <a:t>(DB)</a:t>
            </a:r>
            <a:r>
              <a:rPr lang="ko-KR" altLang="en-US" dirty="0"/>
              <a:t>에게 요청을 해 찾아오는 것으로 설정</a:t>
            </a:r>
            <a:endParaRPr lang="en-US" altLang="ko-KR" dirty="0"/>
          </a:p>
        </p:txBody>
      </p:sp>
      <p:pic>
        <p:nvPicPr>
          <p:cNvPr id="18" name="그래픽 17" descr="배지 윤곽선">
            <a:extLst>
              <a:ext uri="{FF2B5EF4-FFF2-40B4-BE49-F238E27FC236}">
                <a16:creationId xmlns="" xmlns:a16="http://schemas.microsoft.com/office/drawing/2014/main" id="{FFD900E2-EE16-4074-8CB1-DED4D719490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2361" y="5724096"/>
            <a:ext cx="360000" cy="3600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="" xmlns:a16="http://schemas.microsoft.com/office/drawing/2014/main" id="{E02F41D3-E6DA-6503-ADF3-20F79DF7A5F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05639" y="5214775"/>
            <a:ext cx="4248743" cy="1533739"/>
          </a:xfrm>
          <a:prstGeom prst="rect">
            <a:avLst/>
          </a:prstGeom>
        </p:spPr>
      </p:pic>
      <p:pic>
        <p:nvPicPr>
          <p:cNvPr id="21" name="그래픽 20" descr="배지 윤곽선">
            <a:extLst>
              <a:ext uri="{FF2B5EF4-FFF2-40B4-BE49-F238E27FC236}">
                <a16:creationId xmlns="" xmlns:a16="http://schemas.microsoft.com/office/drawing/2014/main" id="{2656008E-C0EE-63E5-BC85-ED32F649261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25639" y="5048310"/>
            <a:ext cx="360000" cy="3600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5D58DDAA-C50E-7F69-03A9-BA4AD7EBF198}"/>
              </a:ext>
            </a:extLst>
          </p:cNvPr>
          <p:cNvSpPr txBox="1"/>
          <p:nvPr/>
        </p:nvSpPr>
        <p:spPr>
          <a:xfrm>
            <a:off x="472361" y="4744129"/>
            <a:ext cx="4248743" cy="434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회원가입 버튼</a:t>
            </a:r>
            <a:r>
              <a:rPr lang="en-US" altLang="ko-KR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, </a:t>
            </a:r>
            <a:r>
              <a:rPr lang="ko-KR" altLang="en-US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아이디</a:t>
            </a:r>
            <a:r>
              <a:rPr lang="en-US" altLang="ko-KR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/</a:t>
            </a:r>
            <a:r>
              <a:rPr lang="ko-KR" altLang="en-US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비밀번호 찾기 버튼</a:t>
            </a:r>
          </a:p>
        </p:txBody>
      </p:sp>
      <p:pic>
        <p:nvPicPr>
          <p:cNvPr id="28" name="그림 27">
            <a:extLst>
              <a:ext uri="{FF2B5EF4-FFF2-40B4-BE49-F238E27FC236}">
                <a16:creationId xmlns="" xmlns:a16="http://schemas.microsoft.com/office/drawing/2014/main" id="{BCAE8854-0FD9-01AA-1194-A18938FEF48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40016" y="1592070"/>
            <a:ext cx="4633500" cy="3190806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9B5E0E9D-BFDB-8A72-509A-5A8ACDA44A36}"/>
              </a:ext>
            </a:extLst>
          </p:cNvPr>
          <p:cNvSpPr txBox="1"/>
          <p:nvPr/>
        </p:nvSpPr>
        <p:spPr>
          <a:xfrm>
            <a:off x="6515798" y="873603"/>
            <a:ext cx="3570208" cy="434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로그인 버튼 클릭 </a:t>
            </a:r>
            <a:r>
              <a:rPr lang="en-US" altLang="ko-KR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(</a:t>
            </a:r>
            <a:r>
              <a:rPr lang="ko-KR" altLang="en-US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다음 페이지 부터</a:t>
            </a:r>
            <a:r>
              <a:rPr lang="en-US" altLang="ko-KR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)</a:t>
            </a:r>
            <a:endParaRPr lang="ko-KR" altLang="en-US" sz="1700" b="1" spc="-100" dirty="0"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</p:txBody>
      </p:sp>
      <p:pic>
        <p:nvPicPr>
          <p:cNvPr id="30" name="그래픽 29" descr="배지 3 윤곽선">
            <a:extLst>
              <a:ext uri="{FF2B5EF4-FFF2-40B4-BE49-F238E27FC236}">
                <a16:creationId xmlns="" xmlns:a16="http://schemas.microsoft.com/office/drawing/2014/main" id="{4D64E6E2-4852-B8B8-87B7-175DECB2DA0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871699" y="952513"/>
            <a:ext cx="360000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100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03</a:t>
            </a:r>
            <a:r>
              <a:rPr lang="en-US" altLang="ko-KR" sz="4000" b="1" dirty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3570208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기능 코드 요약 및 정리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=""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 flipV="1">
            <a:off x="3179676" y="717736"/>
            <a:ext cx="8744320" cy="10402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221887" y="817585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7CD9565B-2D6C-2EE3-D98C-B926B92FC929}"/>
              </a:ext>
            </a:extLst>
          </p:cNvPr>
          <p:cNvSpPr txBox="1"/>
          <p:nvPr/>
        </p:nvSpPr>
        <p:spPr>
          <a:xfrm>
            <a:off x="680432" y="888126"/>
            <a:ext cx="2751272" cy="434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로그인</a:t>
            </a:r>
            <a:r>
              <a:rPr lang="en-US" altLang="ko-KR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(</a:t>
            </a:r>
            <a:r>
              <a:rPr lang="en-US" altLang="ko-KR" sz="1700" b="1" spc="-100" dirty="0" err="1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LoginController</a:t>
            </a:r>
            <a:r>
              <a:rPr lang="en-US" altLang="ko-KR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)</a:t>
            </a:r>
            <a:endParaRPr lang="ko-KR" altLang="en-US" sz="1700" b="1" spc="-100" dirty="0"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72430465-EB2A-CD52-C4F1-E4874C50AF6C}"/>
              </a:ext>
            </a:extLst>
          </p:cNvPr>
          <p:cNvSpPr txBox="1"/>
          <p:nvPr/>
        </p:nvSpPr>
        <p:spPr>
          <a:xfrm>
            <a:off x="6625282" y="1280514"/>
            <a:ext cx="51209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 err="1"/>
              <a:t>ManagerDAOImpl</a:t>
            </a:r>
            <a:r>
              <a:rPr lang="en-US" altLang="ko-KR" dirty="0"/>
              <a:t> </a:t>
            </a:r>
            <a:r>
              <a:rPr lang="ko-KR" altLang="en-US" dirty="0"/>
              <a:t>클래스 내에 </a:t>
            </a:r>
            <a:r>
              <a:rPr lang="en-US" altLang="ko-KR" dirty="0"/>
              <a:t>DB</a:t>
            </a:r>
            <a:r>
              <a:rPr lang="ko-KR" altLang="en-US" dirty="0"/>
              <a:t>안에 데이터 중 </a:t>
            </a:r>
            <a:r>
              <a:rPr lang="en-US" altLang="ko-KR" dirty="0"/>
              <a:t>ID passwd</a:t>
            </a:r>
            <a:r>
              <a:rPr lang="ko-KR" altLang="en-US" dirty="0"/>
              <a:t>가 존재하는 지 확인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존재한다면</a:t>
            </a:r>
            <a:r>
              <a:rPr lang="en-US" altLang="ko-KR" dirty="0"/>
              <a:t>, </a:t>
            </a:r>
            <a:r>
              <a:rPr lang="ko-KR" altLang="en-US" dirty="0"/>
              <a:t>로그인 성공</a:t>
            </a:r>
            <a:r>
              <a:rPr lang="en-US" altLang="ko-KR" dirty="0"/>
              <a:t> </a:t>
            </a:r>
            <a:r>
              <a:rPr lang="ko-KR" altLang="en-US" dirty="0"/>
              <a:t>없다면 로그인 실패</a:t>
            </a:r>
            <a:endParaRPr lang="en-US" altLang="ko-KR" dirty="0"/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89BB76F3-B6E7-C370-39A6-E815ACBDB8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908" y="2276872"/>
            <a:ext cx="5688873" cy="391757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="" xmlns:a16="http://schemas.microsoft.com/office/drawing/2014/main" id="{C3CF528F-19A6-0366-407D-74EACE5D11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9989" y="2835446"/>
            <a:ext cx="5708400" cy="337189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159E3E60-5086-CA6E-AF7B-035A6BE67000}"/>
              </a:ext>
            </a:extLst>
          </p:cNvPr>
          <p:cNvSpPr txBox="1"/>
          <p:nvPr/>
        </p:nvSpPr>
        <p:spPr>
          <a:xfrm>
            <a:off x="523440" y="1878324"/>
            <a:ext cx="34123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Initialize (</a:t>
            </a:r>
            <a:r>
              <a:rPr lang="ko-KR" altLang="en-US" sz="18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로그인 회원 정보 확인</a:t>
            </a:r>
            <a:r>
              <a:rPr lang="en-US" altLang="ko-KR" sz="18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)</a:t>
            </a:r>
            <a:endParaRPr lang="ko-KR" altLang="en-US" dirty="0"/>
          </a:p>
        </p:txBody>
      </p:sp>
      <p:pic>
        <p:nvPicPr>
          <p:cNvPr id="15" name="그림 14">
            <a:extLst>
              <a:ext uri="{FF2B5EF4-FFF2-40B4-BE49-F238E27FC236}">
                <a16:creationId xmlns="" xmlns:a16="http://schemas.microsoft.com/office/drawing/2014/main" id="{A634FC12-97A2-697F-480B-5AE9305AF8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76639" y="4644822"/>
            <a:ext cx="2441453" cy="1865327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="" xmlns:a16="http://schemas.microsoft.com/office/drawing/2014/main" id="{78A05EF0-18E6-157F-955C-97C8F93C6AD8}"/>
              </a:ext>
            </a:extLst>
          </p:cNvPr>
          <p:cNvCxnSpPr/>
          <p:nvPr/>
        </p:nvCxnSpPr>
        <p:spPr>
          <a:xfrm>
            <a:off x="6816080" y="4941168"/>
            <a:ext cx="12961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="" xmlns:a16="http://schemas.microsoft.com/office/drawing/2014/main" id="{855B2B27-731B-3CDA-3BBD-2A58D94AB4A5}"/>
              </a:ext>
            </a:extLst>
          </p:cNvPr>
          <p:cNvCxnSpPr>
            <a:cxnSpLocks/>
          </p:cNvCxnSpPr>
          <p:nvPr/>
        </p:nvCxnSpPr>
        <p:spPr>
          <a:xfrm>
            <a:off x="9984432" y="4761148"/>
            <a:ext cx="432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그래픽 27" descr="배지 3 윤곽선">
            <a:extLst>
              <a:ext uri="{FF2B5EF4-FFF2-40B4-BE49-F238E27FC236}">
                <a16:creationId xmlns="" xmlns:a16="http://schemas.microsoft.com/office/drawing/2014/main" id="{58299A12-AF0E-41C6-8135-E5958FAEA48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74043" y="1829060"/>
            <a:ext cx="360000" cy="360000"/>
          </a:xfrm>
          <a:prstGeom prst="rect">
            <a:avLst/>
          </a:prstGeom>
        </p:spPr>
      </p:pic>
      <p:pic>
        <p:nvPicPr>
          <p:cNvPr id="29" name="그래픽 28" descr="배지 3 윤곽선">
            <a:extLst>
              <a:ext uri="{FF2B5EF4-FFF2-40B4-BE49-F238E27FC236}">
                <a16:creationId xmlns="" xmlns:a16="http://schemas.microsoft.com/office/drawing/2014/main" id="{13F31A5D-D404-F2EC-1C67-EAC165504DE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279989" y="1194315"/>
            <a:ext cx="360000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748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03</a:t>
            </a:r>
            <a:r>
              <a:rPr lang="en-US" altLang="ko-KR" sz="4000" b="1" dirty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3570208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기능 코드 요약 및 정리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=""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 flipV="1">
            <a:off x="3179676" y="717736"/>
            <a:ext cx="8744320" cy="10402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221887" y="817585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7CD9565B-2D6C-2EE3-D98C-B926B92FC929}"/>
              </a:ext>
            </a:extLst>
          </p:cNvPr>
          <p:cNvSpPr txBox="1"/>
          <p:nvPr/>
        </p:nvSpPr>
        <p:spPr>
          <a:xfrm>
            <a:off x="680432" y="888126"/>
            <a:ext cx="2751272" cy="434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전체적인 </a:t>
            </a:r>
            <a:r>
              <a:rPr lang="en-US" altLang="ko-KR" sz="1700" b="1" spc="-100" dirty="0" err="1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ManagerDAO</a:t>
            </a:r>
            <a:endParaRPr lang="ko-KR" altLang="en-US" sz="1700" b="1" spc="-100" dirty="0"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72430465-EB2A-CD52-C4F1-E4874C50AF6C}"/>
              </a:ext>
            </a:extLst>
          </p:cNvPr>
          <p:cNvSpPr txBox="1"/>
          <p:nvPr/>
        </p:nvSpPr>
        <p:spPr>
          <a:xfrm>
            <a:off x="6023992" y="2024844"/>
            <a:ext cx="51209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추가적인 부분 </a:t>
            </a:r>
            <a:r>
              <a:rPr lang="en-US" altLang="ko-KR" dirty="0"/>
              <a:t>(</a:t>
            </a:r>
            <a:r>
              <a:rPr lang="ko-KR" altLang="en-US" dirty="0"/>
              <a:t>아이디 중복 확인</a:t>
            </a:r>
            <a:r>
              <a:rPr lang="en-US" altLang="ko-KR" dirty="0"/>
              <a:t>)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8D7C51CB-A139-34AD-2079-155D92FA8C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360" y="2505925"/>
            <a:ext cx="4925112" cy="238158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="" xmlns:a16="http://schemas.microsoft.com/office/drawing/2014/main" id="{3B57FBA1-099B-2F18-D6AA-BA8141B8E6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492896"/>
            <a:ext cx="4803900" cy="2917405"/>
          </a:xfrm>
          <a:prstGeom prst="rect">
            <a:avLst/>
          </a:prstGeom>
        </p:spPr>
      </p:pic>
      <p:cxnSp>
        <p:nvCxnSpPr>
          <p:cNvPr id="15" name="직선 연결선 14">
            <a:extLst>
              <a:ext uri="{FF2B5EF4-FFF2-40B4-BE49-F238E27FC236}">
                <a16:creationId xmlns="" xmlns:a16="http://schemas.microsoft.com/office/drawing/2014/main" id="{F79C5247-0E6D-C140-9592-A9670A278AA1}"/>
              </a:ext>
            </a:extLst>
          </p:cNvPr>
          <p:cNvCxnSpPr/>
          <p:nvPr/>
        </p:nvCxnSpPr>
        <p:spPr>
          <a:xfrm>
            <a:off x="680432" y="4113076"/>
            <a:ext cx="290041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="" xmlns:a16="http://schemas.microsoft.com/office/drawing/2014/main" id="{A939D174-B95F-AC55-F6D4-F73D9FDC6AFC}"/>
              </a:ext>
            </a:extLst>
          </p:cNvPr>
          <p:cNvCxnSpPr>
            <a:cxnSpLocks/>
          </p:cNvCxnSpPr>
          <p:nvPr/>
        </p:nvCxnSpPr>
        <p:spPr>
          <a:xfrm>
            <a:off x="6960096" y="2815208"/>
            <a:ext cx="1800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그래픽 21" descr="배지 4 윤곽선">
            <a:extLst>
              <a:ext uri="{FF2B5EF4-FFF2-40B4-BE49-F238E27FC236}">
                <a16:creationId xmlns="" xmlns:a16="http://schemas.microsoft.com/office/drawing/2014/main" id="{8A52E97B-AEB9-FEAD-D5C2-B53CD7E0D38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5958" y="2145925"/>
            <a:ext cx="360000" cy="360000"/>
          </a:xfrm>
          <a:prstGeom prst="rect">
            <a:avLst/>
          </a:prstGeom>
        </p:spPr>
      </p:pic>
      <p:pic>
        <p:nvPicPr>
          <p:cNvPr id="25" name="그래픽 24" descr="배지 4 윤곽선">
            <a:extLst>
              <a:ext uri="{FF2B5EF4-FFF2-40B4-BE49-F238E27FC236}">
                <a16:creationId xmlns="" xmlns:a16="http://schemas.microsoft.com/office/drawing/2014/main" id="{3CCFC17E-A89C-B5D8-6E5B-658826451F0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68484" y="2024844"/>
            <a:ext cx="360000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087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313E1798-A0D2-0871-6D2F-8FFA6912E5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958" y="1483410"/>
            <a:ext cx="5603769" cy="4633126"/>
          </a:xfrm>
          <a:prstGeom prst="rect">
            <a:avLst/>
          </a:prstGeom>
        </p:spPr>
      </p:pic>
      <p:sp>
        <p:nvSpPr>
          <p:cNvPr id="3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03</a:t>
            </a:r>
            <a:r>
              <a:rPr lang="en-US" altLang="ko-KR" sz="4000" b="1" dirty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3570208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기능 코드 요약 및 정리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=""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 flipV="1">
            <a:off x="3179676" y="717736"/>
            <a:ext cx="8744320" cy="10402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F84CE34E-C7C1-4DD4-A0D0-B0D83CF9FEFF}"/>
              </a:ext>
            </a:extLst>
          </p:cNvPr>
          <p:cNvSpPr txBox="1"/>
          <p:nvPr/>
        </p:nvSpPr>
        <p:spPr>
          <a:xfrm>
            <a:off x="570326" y="931360"/>
            <a:ext cx="1692188" cy="434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홈 </a:t>
            </a:r>
            <a:r>
              <a:rPr lang="en-US" altLang="ko-KR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(</a:t>
            </a:r>
            <a:r>
              <a:rPr lang="ko-KR" altLang="en-US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로그인 성공</a:t>
            </a:r>
            <a:r>
              <a:rPr lang="en-US" altLang="ko-KR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)</a:t>
            </a:r>
            <a:endParaRPr lang="ko-KR" altLang="en-US" sz="1700" b="1" spc="-100" dirty="0"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19337" y="867608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952815" y="1251099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951394" y="2601578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782FAEB6-F613-DD98-624C-79057DF52555}"/>
              </a:ext>
            </a:extLst>
          </p:cNvPr>
          <p:cNvSpPr txBox="1"/>
          <p:nvPr/>
        </p:nvSpPr>
        <p:spPr>
          <a:xfrm>
            <a:off x="6951394" y="3958329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</a:p>
        </p:txBody>
      </p:sp>
      <p:pic>
        <p:nvPicPr>
          <p:cNvPr id="22" name="그래픽 21" descr="배지 1 윤곽선">
            <a:extLst>
              <a:ext uri="{FF2B5EF4-FFF2-40B4-BE49-F238E27FC236}">
                <a16:creationId xmlns="" xmlns:a16="http://schemas.microsoft.com/office/drawing/2014/main" id="{A750CE29-111A-FB50-C373-43833BFDDBB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74600" y="1520000"/>
            <a:ext cx="360000" cy="360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D0CD9DCF-0C87-7BB3-5BD1-C2A44FA994C9}"/>
              </a:ext>
            </a:extLst>
          </p:cNvPr>
          <p:cNvSpPr txBox="1"/>
          <p:nvPr/>
        </p:nvSpPr>
        <p:spPr>
          <a:xfrm>
            <a:off x="7364410" y="1295598"/>
            <a:ext cx="1692188" cy="434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로그아웃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56428C5A-6A2B-CD3C-4B13-A2FFB34A39DA}"/>
              </a:ext>
            </a:extLst>
          </p:cNvPr>
          <p:cNvSpPr txBox="1"/>
          <p:nvPr/>
        </p:nvSpPr>
        <p:spPr>
          <a:xfrm>
            <a:off x="7455450" y="2646077"/>
            <a:ext cx="1692188" cy="434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회원추가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C25E1BE9-E352-1F66-363F-C4AE87150685}"/>
              </a:ext>
            </a:extLst>
          </p:cNvPr>
          <p:cNvSpPr txBox="1"/>
          <p:nvPr/>
        </p:nvSpPr>
        <p:spPr>
          <a:xfrm>
            <a:off x="7406853" y="4034192"/>
            <a:ext cx="1692188" cy="434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회원관리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992B3EE7-6906-7C66-FDDF-F6876ABDA90B}"/>
              </a:ext>
            </a:extLst>
          </p:cNvPr>
          <p:cNvSpPr txBox="1"/>
          <p:nvPr/>
        </p:nvSpPr>
        <p:spPr>
          <a:xfrm>
            <a:off x="6955370" y="5315080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914492D4-74BE-C73D-CF45-39939E6FFD1A}"/>
              </a:ext>
            </a:extLst>
          </p:cNvPr>
          <p:cNvSpPr txBox="1"/>
          <p:nvPr/>
        </p:nvSpPr>
        <p:spPr>
          <a:xfrm>
            <a:off x="7410829" y="5390943"/>
            <a:ext cx="1692188" cy="434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출석부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2DB9BE0A-3AE2-CF33-C50F-3A5B5347BA1E}"/>
              </a:ext>
            </a:extLst>
          </p:cNvPr>
          <p:cNvSpPr txBox="1"/>
          <p:nvPr/>
        </p:nvSpPr>
        <p:spPr>
          <a:xfrm>
            <a:off x="9136578" y="1183768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9ACD90F2-F87E-6F2E-AB39-D80A3A39D22D}"/>
              </a:ext>
            </a:extLst>
          </p:cNvPr>
          <p:cNvSpPr txBox="1"/>
          <p:nvPr/>
        </p:nvSpPr>
        <p:spPr>
          <a:xfrm>
            <a:off x="9616337" y="1251099"/>
            <a:ext cx="1692188" cy="434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700" b="1" spc="-100" dirty="0" err="1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락커</a:t>
            </a:r>
            <a:endParaRPr lang="ko-KR" altLang="en-US" sz="1700" b="1" spc="-100" dirty="0"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09D8EC6E-C959-357E-1564-DC402ABAAE8B}"/>
              </a:ext>
            </a:extLst>
          </p:cNvPr>
          <p:cNvSpPr txBox="1"/>
          <p:nvPr/>
        </p:nvSpPr>
        <p:spPr>
          <a:xfrm>
            <a:off x="9090583" y="2570214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2BBAA186-EB6C-C9C5-613E-A49D5B67F101}"/>
              </a:ext>
            </a:extLst>
          </p:cNvPr>
          <p:cNvSpPr txBox="1"/>
          <p:nvPr/>
        </p:nvSpPr>
        <p:spPr>
          <a:xfrm>
            <a:off x="9546042" y="2646077"/>
            <a:ext cx="1692188" cy="434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700" b="1" spc="-10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매출관리</a:t>
            </a:r>
            <a:endParaRPr lang="ko-KR" altLang="en-US" sz="1700" b="1" spc="-100" dirty="0"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E7B34CBD-F2A3-3DD6-316B-F638C2161632}"/>
              </a:ext>
            </a:extLst>
          </p:cNvPr>
          <p:cNvSpPr txBox="1"/>
          <p:nvPr/>
        </p:nvSpPr>
        <p:spPr>
          <a:xfrm>
            <a:off x="9099041" y="3949796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3F758D6A-F1F1-1411-8825-70EEB0737619}"/>
              </a:ext>
            </a:extLst>
          </p:cNvPr>
          <p:cNvSpPr txBox="1"/>
          <p:nvPr/>
        </p:nvSpPr>
        <p:spPr>
          <a:xfrm>
            <a:off x="9554500" y="4025659"/>
            <a:ext cx="1692188" cy="434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매출통계</a:t>
            </a:r>
          </a:p>
        </p:txBody>
      </p:sp>
      <p:pic>
        <p:nvPicPr>
          <p:cNvPr id="35" name="그래픽 34" descr="배지 1 윤곽선">
            <a:extLst>
              <a:ext uri="{FF2B5EF4-FFF2-40B4-BE49-F238E27FC236}">
                <a16:creationId xmlns="" xmlns:a16="http://schemas.microsoft.com/office/drawing/2014/main" id="{D64DDBD3-2F56-6B08-13D5-2AB4AFF8C58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56114" y="1196389"/>
            <a:ext cx="360000" cy="360000"/>
          </a:xfrm>
          <a:prstGeom prst="rect">
            <a:avLst/>
          </a:prstGeom>
        </p:spPr>
      </p:pic>
      <p:pic>
        <p:nvPicPr>
          <p:cNvPr id="36" name="그래픽 35" descr="배지 윤곽선">
            <a:extLst>
              <a:ext uri="{FF2B5EF4-FFF2-40B4-BE49-F238E27FC236}">
                <a16:creationId xmlns="" xmlns:a16="http://schemas.microsoft.com/office/drawing/2014/main" id="{FFF420C0-9B7A-1C40-738E-3EC70DBF9E8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81625" y="1880000"/>
            <a:ext cx="360000" cy="360000"/>
          </a:xfrm>
          <a:prstGeom prst="rect">
            <a:avLst/>
          </a:prstGeom>
        </p:spPr>
      </p:pic>
      <p:pic>
        <p:nvPicPr>
          <p:cNvPr id="37" name="그래픽 36" descr="배지 윤곽선">
            <a:extLst>
              <a:ext uri="{FF2B5EF4-FFF2-40B4-BE49-F238E27FC236}">
                <a16:creationId xmlns="" xmlns:a16="http://schemas.microsoft.com/office/drawing/2014/main" id="{B96DAF92-0957-F0B3-6FB8-D3126FB531D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842223" y="2545546"/>
            <a:ext cx="360000" cy="360000"/>
          </a:xfrm>
          <a:prstGeom prst="rect">
            <a:avLst/>
          </a:prstGeom>
        </p:spPr>
      </p:pic>
      <p:pic>
        <p:nvPicPr>
          <p:cNvPr id="38" name="그래픽 37" descr="배지 3 윤곽선">
            <a:extLst>
              <a:ext uri="{FF2B5EF4-FFF2-40B4-BE49-F238E27FC236}">
                <a16:creationId xmlns="" xmlns:a16="http://schemas.microsoft.com/office/drawing/2014/main" id="{E5AEED66-8A08-58D2-BDBE-586B2063234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862093" y="3871933"/>
            <a:ext cx="360000" cy="360000"/>
          </a:xfrm>
          <a:prstGeom prst="rect">
            <a:avLst/>
          </a:prstGeom>
        </p:spPr>
      </p:pic>
      <p:pic>
        <p:nvPicPr>
          <p:cNvPr id="39" name="그래픽 38" descr="배지 3 윤곽선">
            <a:extLst>
              <a:ext uri="{FF2B5EF4-FFF2-40B4-BE49-F238E27FC236}">
                <a16:creationId xmlns="" xmlns:a16="http://schemas.microsoft.com/office/drawing/2014/main" id="{2110FE10-0063-F9CD-5899-9B2C4EA7402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91365" y="2164427"/>
            <a:ext cx="360000" cy="360000"/>
          </a:xfrm>
          <a:prstGeom prst="rect">
            <a:avLst/>
          </a:prstGeom>
        </p:spPr>
      </p:pic>
      <p:pic>
        <p:nvPicPr>
          <p:cNvPr id="40" name="그래픽 39" descr="배지 4 윤곽선">
            <a:extLst>
              <a:ext uri="{FF2B5EF4-FFF2-40B4-BE49-F238E27FC236}">
                <a16:creationId xmlns="" xmlns:a16="http://schemas.microsoft.com/office/drawing/2014/main" id="{0160BEBA-40F1-B775-A286-0D13454CC34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78650" y="2400880"/>
            <a:ext cx="360000" cy="360000"/>
          </a:xfrm>
          <a:prstGeom prst="rect">
            <a:avLst/>
          </a:prstGeom>
        </p:spPr>
      </p:pic>
      <p:pic>
        <p:nvPicPr>
          <p:cNvPr id="41" name="그래픽 40" descr="배지 4 윤곽선">
            <a:extLst>
              <a:ext uri="{FF2B5EF4-FFF2-40B4-BE49-F238E27FC236}">
                <a16:creationId xmlns="" xmlns:a16="http://schemas.microsoft.com/office/drawing/2014/main" id="{A42D9690-EA4C-CB2D-6E8F-612781F3683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854693" y="5248053"/>
            <a:ext cx="360000" cy="360000"/>
          </a:xfrm>
          <a:prstGeom prst="rect">
            <a:avLst/>
          </a:prstGeom>
        </p:spPr>
      </p:pic>
      <p:pic>
        <p:nvPicPr>
          <p:cNvPr id="42" name="그래픽 41" descr="배지 5 윤곽선">
            <a:extLst>
              <a:ext uri="{FF2B5EF4-FFF2-40B4-BE49-F238E27FC236}">
                <a16:creationId xmlns="" xmlns:a16="http://schemas.microsoft.com/office/drawing/2014/main" id="{620272FA-53C8-4B94-C2EA-503E491BF214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91877" y="2538521"/>
            <a:ext cx="360000" cy="360000"/>
          </a:xfrm>
          <a:prstGeom prst="rect">
            <a:avLst/>
          </a:prstGeom>
        </p:spPr>
      </p:pic>
      <p:pic>
        <p:nvPicPr>
          <p:cNvPr id="43" name="그래픽 42" descr="배지 5 윤곽선">
            <a:extLst>
              <a:ext uri="{FF2B5EF4-FFF2-40B4-BE49-F238E27FC236}">
                <a16:creationId xmlns="" xmlns:a16="http://schemas.microsoft.com/office/drawing/2014/main" id="{91367E77-08FC-B7FD-E37D-474215061621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056598" y="1119674"/>
            <a:ext cx="360000" cy="360000"/>
          </a:xfrm>
          <a:prstGeom prst="rect">
            <a:avLst/>
          </a:prstGeom>
        </p:spPr>
      </p:pic>
      <p:pic>
        <p:nvPicPr>
          <p:cNvPr id="44" name="그래픽 43" descr="배지 6 윤곽선">
            <a:extLst>
              <a:ext uri="{FF2B5EF4-FFF2-40B4-BE49-F238E27FC236}">
                <a16:creationId xmlns="" xmlns:a16="http://schemas.microsoft.com/office/drawing/2014/main" id="{D5246380-0E5F-7269-83F9-205A8645BEFD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63918" y="2880747"/>
            <a:ext cx="360000" cy="360000"/>
          </a:xfrm>
          <a:prstGeom prst="rect">
            <a:avLst/>
          </a:prstGeom>
        </p:spPr>
      </p:pic>
      <p:pic>
        <p:nvPicPr>
          <p:cNvPr id="45" name="그래픽 44" descr="배지 6 윤곽선">
            <a:extLst>
              <a:ext uri="{FF2B5EF4-FFF2-40B4-BE49-F238E27FC236}">
                <a16:creationId xmlns="" xmlns:a16="http://schemas.microsoft.com/office/drawing/2014/main" id="{755E9F3F-F11A-58DF-8422-221DF23E0087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040865" y="2503187"/>
            <a:ext cx="360000" cy="360000"/>
          </a:xfrm>
          <a:prstGeom prst="rect">
            <a:avLst/>
          </a:prstGeom>
        </p:spPr>
      </p:pic>
      <p:pic>
        <p:nvPicPr>
          <p:cNvPr id="46" name="그래픽 45" descr="배지 7 윤곽선">
            <a:extLst>
              <a:ext uri="{FF2B5EF4-FFF2-40B4-BE49-F238E27FC236}">
                <a16:creationId xmlns="" xmlns:a16="http://schemas.microsoft.com/office/drawing/2014/main" id="{7EECD16A-C3F2-6061-4455-3F5068BED3F4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59265" y="3099699"/>
            <a:ext cx="360000" cy="360000"/>
          </a:xfrm>
          <a:prstGeom prst="rect">
            <a:avLst/>
          </a:prstGeom>
        </p:spPr>
      </p:pic>
      <p:pic>
        <p:nvPicPr>
          <p:cNvPr id="47" name="그래픽 46" descr="배지 7 윤곽선">
            <a:extLst>
              <a:ext uri="{FF2B5EF4-FFF2-40B4-BE49-F238E27FC236}">
                <a16:creationId xmlns="" xmlns:a16="http://schemas.microsoft.com/office/drawing/2014/main" id="{BE859355-5EE9-D16F-7FBD-A5DAE5AD915A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9040865" y="3883912"/>
            <a:ext cx="360000" cy="360000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="" xmlns:a16="http://schemas.microsoft.com/office/drawing/2014/main" id="{0D1BB704-20B9-0077-D865-DD92425FBC1A}"/>
              </a:ext>
            </a:extLst>
          </p:cNvPr>
          <p:cNvSpPr txBox="1"/>
          <p:nvPr/>
        </p:nvSpPr>
        <p:spPr>
          <a:xfrm>
            <a:off x="7055989" y="1694912"/>
            <a:ext cx="1692188" cy="434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700" b="1" spc="-10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로그인 페이지로</a:t>
            </a:r>
            <a:endParaRPr lang="ko-KR" altLang="en-US" sz="1700" b="1" spc="-100" dirty="0"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="" xmlns:a16="http://schemas.microsoft.com/office/drawing/2014/main" id="{2164093C-F668-A744-C4D2-B74DBF77DC7F}"/>
              </a:ext>
            </a:extLst>
          </p:cNvPr>
          <p:cNvSpPr txBox="1"/>
          <p:nvPr/>
        </p:nvSpPr>
        <p:spPr>
          <a:xfrm>
            <a:off x="9236598" y="1691917"/>
            <a:ext cx="1692188" cy="434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700" b="1" spc="-10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락커</a:t>
            </a:r>
            <a:r>
              <a:rPr lang="ko-KR" altLang="en-US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 페이지로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="" xmlns:a16="http://schemas.microsoft.com/office/drawing/2014/main" id="{C8F86058-2306-A9E7-A322-453277B36BDB}"/>
              </a:ext>
            </a:extLst>
          </p:cNvPr>
          <p:cNvSpPr txBox="1"/>
          <p:nvPr/>
        </p:nvSpPr>
        <p:spPr>
          <a:xfrm>
            <a:off x="7102991" y="3148792"/>
            <a:ext cx="1937874" cy="434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700" b="1" spc="-10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회원추가 </a:t>
            </a:r>
            <a:r>
              <a:rPr lang="ko-KR" altLang="en-US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페이지로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="" xmlns:a16="http://schemas.microsoft.com/office/drawing/2014/main" id="{BC33FC91-427B-85F7-46D5-CE59B4E1A982}"/>
              </a:ext>
            </a:extLst>
          </p:cNvPr>
          <p:cNvSpPr txBox="1"/>
          <p:nvPr/>
        </p:nvSpPr>
        <p:spPr>
          <a:xfrm>
            <a:off x="9216572" y="3105040"/>
            <a:ext cx="1937874" cy="434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700" b="1" spc="-10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매출관리 </a:t>
            </a:r>
            <a:r>
              <a:rPr lang="ko-KR" altLang="en-US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페이지로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="" xmlns:a16="http://schemas.microsoft.com/office/drawing/2014/main" id="{F4486960-2327-FFF4-C1DC-4545669DEE32}"/>
              </a:ext>
            </a:extLst>
          </p:cNvPr>
          <p:cNvSpPr txBox="1"/>
          <p:nvPr/>
        </p:nvSpPr>
        <p:spPr>
          <a:xfrm>
            <a:off x="7114694" y="4554920"/>
            <a:ext cx="1937874" cy="434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700" b="1" spc="-10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회원관리 </a:t>
            </a:r>
            <a:r>
              <a:rPr lang="ko-KR" altLang="en-US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페이지로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="" xmlns:a16="http://schemas.microsoft.com/office/drawing/2014/main" id="{2C0679FF-C9B1-4FCE-7ADA-07C204631FAE}"/>
              </a:ext>
            </a:extLst>
          </p:cNvPr>
          <p:cNvSpPr txBox="1"/>
          <p:nvPr/>
        </p:nvSpPr>
        <p:spPr>
          <a:xfrm>
            <a:off x="9300356" y="4544367"/>
            <a:ext cx="1937874" cy="434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매출통계 페이지로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="" xmlns:a16="http://schemas.microsoft.com/office/drawing/2014/main" id="{EB83F3C3-2D44-07BD-AD2F-C37726322FD2}"/>
              </a:ext>
            </a:extLst>
          </p:cNvPr>
          <p:cNvSpPr txBox="1"/>
          <p:nvPr/>
        </p:nvSpPr>
        <p:spPr>
          <a:xfrm>
            <a:off x="7138167" y="5808178"/>
            <a:ext cx="1692188" cy="434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출석부 페이지로</a:t>
            </a:r>
          </a:p>
        </p:txBody>
      </p:sp>
      <p:pic>
        <p:nvPicPr>
          <p:cNvPr id="55" name="그래픽 54" descr="배지 8 윤곽선">
            <a:extLst>
              <a:ext uri="{FF2B5EF4-FFF2-40B4-BE49-F238E27FC236}">
                <a16:creationId xmlns="" xmlns:a16="http://schemas.microsoft.com/office/drawing/2014/main" id="{B393E2DE-EAA1-6B13-E5DD-F80A8D8E76D3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2877842" y="3249000"/>
            <a:ext cx="360000" cy="360000"/>
          </a:xfrm>
          <a:prstGeom prst="rect">
            <a:avLst/>
          </a:prstGeom>
        </p:spPr>
      </p:pic>
      <p:pic>
        <p:nvPicPr>
          <p:cNvPr id="56" name="그래픽 55" descr="배지 8 윤곽선">
            <a:extLst>
              <a:ext uri="{FF2B5EF4-FFF2-40B4-BE49-F238E27FC236}">
                <a16:creationId xmlns="" xmlns:a16="http://schemas.microsoft.com/office/drawing/2014/main" id="{56374476-B3D4-57EC-001F-110EBF461B18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9044277" y="5181994"/>
            <a:ext cx="360000" cy="360000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="" xmlns:a16="http://schemas.microsoft.com/office/drawing/2014/main" id="{F95D66EA-6E50-F7DA-3AFC-DDD473032904}"/>
              </a:ext>
            </a:extLst>
          </p:cNvPr>
          <p:cNvSpPr txBox="1"/>
          <p:nvPr/>
        </p:nvSpPr>
        <p:spPr>
          <a:xfrm>
            <a:off x="9099041" y="5274964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="" xmlns:a16="http://schemas.microsoft.com/office/drawing/2014/main" id="{14CE4E38-67F8-01E2-A9AD-48B8AE2A8F15}"/>
              </a:ext>
            </a:extLst>
          </p:cNvPr>
          <p:cNvSpPr txBox="1"/>
          <p:nvPr/>
        </p:nvSpPr>
        <p:spPr>
          <a:xfrm>
            <a:off x="9554500" y="5350827"/>
            <a:ext cx="1692188" cy="434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홈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="" xmlns:a16="http://schemas.microsoft.com/office/drawing/2014/main" id="{DE0DF039-D72A-D4A7-A748-1165BAA9F1AB}"/>
              </a:ext>
            </a:extLst>
          </p:cNvPr>
          <p:cNvSpPr txBox="1"/>
          <p:nvPr/>
        </p:nvSpPr>
        <p:spPr>
          <a:xfrm>
            <a:off x="9342610" y="5805264"/>
            <a:ext cx="2262002" cy="434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(</a:t>
            </a:r>
            <a:r>
              <a:rPr lang="ko-KR" altLang="en-US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다음페이지에서 설명</a:t>
            </a:r>
            <a:r>
              <a:rPr lang="en-US" altLang="ko-KR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)</a:t>
            </a:r>
            <a:endParaRPr lang="ko-KR" altLang="en-US" sz="1700" b="1" spc="-100" dirty="0"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56069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313E1798-A0D2-0871-6D2F-8FFA6912E5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478" y="1415163"/>
            <a:ext cx="3176034" cy="2625905"/>
          </a:xfrm>
          <a:prstGeom prst="rect">
            <a:avLst/>
          </a:prstGeom>
        </p:spPr>
      </p:pic>
      <p:sp>
        <p:nvSpPr>
          <p:cNvPr id="3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03</a:t>
            </a:r>
            <a:r>
              <a:rPr lang="en-US" altLang="ko-KR" sz="4000" b="1" dirty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3570208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기능 코드 요약 및 정리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=""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 flipV="1">
            <a:off x="3179676" y="717736"/>
            <a:ext cx="8744320" cy="10402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F84CE34E-C7C1-4DD4-A0D0-B0D83CF9FEFF}"/>
              </a:ext>
            </a:extLst>
          </p:cNvPr>
          <p:cNvSpPr txBox="1"/>
          <p:nvPr/>
        </p:nvSpPr>
        <p:spPr>
          <a:xfrm>
            <a:off x="570326" y="931360"/>
            <a:ext cx="413106" cy="434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홈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19337" y="867608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</a:p>
        </p:txBody>
      </p:sp>
      <p:pic>
        <p:nvPicPr>
          <p:cNvPr id="22" name="그래픽 21" descr="배지 1 윤곽선">
            <a:extLst>
              <a:ext uri="{FF2B5EF4-FFF2-40B4-BE49-F238E27FC236}">
                <a16:creationId xmlns="" xmlns:a16="http://schemas.microsoft.com/office/drawing/2014/main" id="{A750CE29-111A-FB50-C373-43833BFDDBB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95600" y="1556792"/>
            <a:ext cx="360000" cy="360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91BCD61C-106A-EC7F-BE8C-175C61380140}"/>
              </a:ext>
            </a:extLst>
          </p:cNvPr>
          <p:cNvSpPr txBox="1"/>
          <p:nvPr/>
        </p:nvSpPr>
        <p:spPr>
          <a:xfrm>
            <a:off x="3422512" y="798398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5940CC42-DD46-240A-E9B6-7A528D6A3638}"/>
              </a:ext>
            </a:extLst>
          </p:cNvPr>
          <p:cNvSpPr txBox="1"/>
          <p:nvPr/>
        </p:nvSpPr>
        <p:spPr>
          <a:xfrm>
            <a:off x="8254989" y="2436850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1F7D9C0D-E97A-AD27-6D43-57D4A495ED95}"/>
              </a:ext>
            </a:extLst>
          </p:cNvPr>
          <p:cNvSpPr txBox="1"/>
          <p:nvPr/>
        </p:nvSpPr>
        <p:spPr>
          <a:xfrm>
            <a:off x="3855500" y="884472"/>
            <a:ext cx="1077656" cy="434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회원등록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="" xmlns:a16="http://schemas.microsoft.com/office/drawing/2014/main" id="{4AE80930-E18D-9F47-454A-E951178E13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54552" y="1365581"/>
            <a:ext cx="2533660" cy="322092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71A9E925-F73B-5F29-6DFF-3D54D39014A9}"/>
              </a:ext>
            </a:extLst>
          </p:cNvPr>
          <p:cNvSpPr txBox="1"/>
          <p:nvPr/>
        </p:nvSpPr>
        <p:spPr>
          <a:xfrm>
            <a:off x="6214144" y="804753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61D255E9-BCCD-E45B-C572-B647014FB530}"/>
              </a:ext>
            </a:extLst>
          </p:cNvPr>
          <p:cNvSpPr txBox="1"/>
          <p:nvPr/>
        </p:nvSpPr>
        <p:spPr>
          <a:xfrm>
            <a:off x="169406" y="4730433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1114022F-3F1F-D067-4BA8-151F04A9F848}"/>
              </a:ext>
            </a:extLst>
          </p:cNvPr>
          <p:cNvSpPr txBox="1"/>
          <p:nvPr/>
        </p:nvSpPr>
        <p:spPr>
          <a:xfrm>
            <a:off x="714898" y="4774932"/>
            <a:ext cx="1692188" cy="434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쓰이는 </a:t>
            </a:r>
            <a:r>
              <a:rPr lang="en-US" altLang="ko-KR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DB</a:t>
            </a:r>
            <a:endParaRPr lang="ko-KR" altLang="en-US" sz="1700" b="1" spc="-100" dirty="0"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6AF24FA6-8A27-7BD8-E1B0-2AC69B5AFFDE}"/>
              </a:ext>
            </a:extLst>
          </p:cNvPr>
          <p:cNvSpPr txBox="1"/>
          <p:nvPr/>
        </p:nvSpPr>
        <p:spPr>
          <a:xfrm>
            <a:off x="6684870" y="865511"/>
            <a:ext cx="1692188" cy="434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DB</a:t>
            </a:r>
            <a:r>
              <a:rPr lang="ko-KR" altLang="en-US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 다이어그램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="" xmlns:a16="http://schemas.microsoft.com/office/drawing/2014/main" id="{11571C33-74E2-7F90-C2B1-90E24C3C7D3B}"/>
              </a:ext>
            </a:extLst>
          </p:cNvPr>
          <p:cNvSpPr txBox="1"/>
          <p:nvPr/>
        </p:nvSpPr>
        <p:spPr>
          <a:xfrm>
            <a:off x="8759045" y="2436850"/>
            <a:ext cx="3134303" cy="434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회원등록 규칙</a:t>
            </a:r>
            <a:r>
              <a:rPr lang="en-US" altLang="ko-KR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(</a:t>
            </a:r>
            <a:r>
              <a:rPr lang="ko-KR" altLang="en-US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다음페이지 부터</a:t>
            </a:r>
            <a:r>
              <a:rPr lang="en-US" altLang="ko-KR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)</a:t>
            </a:r>
            <a:endParaRPr lang="ko-KR" altLang="en-US" sz="1700" b="1" spc="-100" dirty="0"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="" xmlns:a16="http://schemas.microsoft.com/office/drawing/2014/main" id="{5E1B2D2D-8D11-E133-EBFB-36E1DA5984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78598" y="1437105"/>
            <a:ext cx="1581371" cy="3343742"/>
          </a:xfrm>
          <a:prstGeom prst="rect">
            <a:avLst/>
          </a:prstGeom>
        </p:spPr>
      </p:pic>
      <p:pic>
        <p:nvPicPr>
          <p:cNvPr id="65" name="그림 64">
            <a:extLst>
              <a:ext uri="{FF2B5EF4-FFF2-40B4-BE49-F238E27FC236}">
                <a16:creationId xmlns="" xmlns:a16="http://schemas.microsoft.com/office/drawing/2014/main" id="{65537B4B-5BEE-0384-F16E-67AC64854B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33396" y="3020107"/>
            <a:ext cx="3652655" cy="622218"/>
          </a:xfrm>
          <a:prstGeom prst="rect">
            <a:avLst/>
          </a:prstGeom>
        </p:spPr>
      </p:pic>
      <p:pic>
        <p:nvPicPr>
          <p:cNvPr id="66" name="그래픽 65" descr="배지 1 윤곽선">
            <a:extLst>
              <a:ext uri="{FF2B5EF4-FFF2-40B4-BE49-F238E27FC236}">
                <a16:creationId xmlns="" xmlns:a16="http://schemas.microsoft.com/office/drawing/2014/main" id="{6D4601E6-3250-CA77-E981-5B67C02CE1F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355" y="2550656"/>
            <a:ext cx="360000" cy="3600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2B24A462-8640-0338-73C1-10D30FF3DF7A}"/>
              </a:ext>
            </a:extLst>
          </p:cNvPr>
          <p:cNvSpPr txBox="1"/>
          <p:nvPr/>
        </p:nvSpPr>
        <p:spPr>
          <a:xfrm>
            <a:off x="119337" y="5049644"/>
            <a:ext cx="11405992" cy="1342911"/>
          </a:xfrm>
          <a:prstGeom prst="rect">
            <a:avLst/>
          </a:prstGeom>
          <a:noFill/>
          <a:ln w="3810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endParaRPr lang="ko-KR" alt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969" b="-1810"/>
          <a:stretch/>
        </p:blipFill>
        <p:spPr bwMode="auto">
          <a:xfrm>
            <a:off x="420092" y="5076000"/>
            <a:ext cx="9906104" cy="133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43805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03</a:t>
            </a:r>
            <a:r>
              <a:rPr lang="en-US" altLang="ko-KR" sz="4000" b="1" dirty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3570208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기능 코드 요약 및 정리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=""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 flipV="1">
            <a:off x="3179676" y="717736"/>
            <a:ext cx="8744320" cy="10402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F84CE34E-C7C1-4DD4-A0D0-B0D83CF9FEFF}"/>
              </a:ext>
            </a:extLst>
          </p:cNvPr>
          <p:cNvSpPr txBox="1"/>
          <p:nvPr/>
        </p:nvSpPr>
        <p:spPr>
          <a:xfrm>
            <a:off x="570326" y="931360"/>
            <a:ext cx="3077402" cy="434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회원등록</a:t>
            </a:r>
            <a:r>
              <a:rPr lang="en-US" altLang="ko-KR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(</a:t>
            </a:r>
            <a:r>
              <a:rPr lang="en-US" altLang="ko-KR" sz="1700" b="1" spc="-100" dirty="0" err="1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CreateUserController</a:t>
            </a:r>
            <a:r>
              <a:rPr lang="en-US" altLang="ko-KR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)</a:t>
            </a:r>
            <a:endParaRPr lang="ko-KR" altLang="en-US" sz="1700" b="1" spc="-100" dirty="0"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19337" y="867608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</a:p>
        </p:txBody>
      </p:sp>
      <p:pic>
        <p:nvPicPr>
          <p:cNvPr id="65" name="그림 64">
            <a:extLst>
              <a:ext uri="{FF2B5EF4-FFF2-40B4-BE49-F238E27FC236}">
                <a16:creationId xmlns="" xmlns:a16="http://schemas.microsoft.com/office/drawing/2014/main" id="{65537B4B-5BEE-0384-F16E-67AC64854B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363" y="1601258"/>
            <a:ext cx="6380753" cy="1086941"/>
          </a:xfrm>
          <a:prstGeom prst="rect">
            <a:avLst/>
          </a:prstGeom>
        </p:spPr>
      </p:pic>
      <p:pic>
        <p:nvPicPr>
          <p:cNvPr id="6" name="그래픽 5" descr="배지 1 윤곽선">
            <a:extLst>
              <a:ext uri="{FF2B5EF4-FFF2-40B4-BE49-F238E27FC236}">
                <a16:creationId xmlns="" xmlns:a16="http://schemas.microsoft.com/office/drawing/2014/main" id="{6565F725-6134-1E6A-E43D-B1FAE5B5156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958" y="1344997"/>
            <a:ext cx="360000" cy="360000"/>
          </a:xfrm>
          <a:prstGeom prst="rect">
            <a:avLst/>
          </a:prstGeom>
        </p:spPr>
      </p:pic>
      <p:pic>
        <p:nvPicPr>
          <p:cNvPr id="9" name="그래픽 8" descr="배지 1 윤곽선">
            <a:extLst>
              <a:ext uri="{FF2B5EF4-FFF2-40B4-BE49-F238E27FC236}">
                <a16:creationId xmlns="" xmlns:a16="http://schemas.microsoft.com/office/drawing/2014/main" id="{E469B179-1122-5652-CA4E-382969A39D8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39916" y="1553465"/>
            <a:ext cx="360000" cy="360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2B24A462-8640-0338-73C1-10D30FF3DF7A}"/>
              </a:ext>
            </a:extLst>
          </p:cNvPr>
          <p:cNvSpPr txBox="1"/>
          <p:nvPr/>
        </p:nvSpPr>
        <p:spPr>
          <a:xfrm>
            <a:off x="378640" y="5398332"/>
            <a:ext cx="11405992" cy="1342911"/>
          </a:xfrm>
          <a:prstGeom prst="rect">
            <a:avLst/>
          </a:prstGeom>
          <a:noFill/>
          <a:ln w="3810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55DE6003-68EF-AAB3-4386-050D2650DACC}"/>
              </a:ext>
            </a:extLst>
          </p:cNvPr>
          <p:cNvSpPr txBox="1"/>
          <p:nvPr/>
        </p:nvSpPr>
        <p:spPr>
          <a:xfrm>
            <a:off x="6937713" y="1656848"/>
            <a:ext cx="51209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모든  코드 말고 일부분만 </a:t>
            </a:r>
            <a:r>
              <a:rPr lang="en-US" altLang="ko-KR" dirty="0"/>
              <a:t>(</a:t>
            </a:r>
            <a:r>
              <a:rPr lang="ko-KR" altLang="en-US" dirty="0"/>
              <a:t>아이디 체크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14" name="그래픽 13" descr="배지 윤곽선">
            <a:extLst>
              <a:ext uri="{FF2B5EF4-FFF2-40B4-BE49-F238E27FC236}">
                <a16:creationId xmlns="" xmlns:a16="http://schemas.microsoft.com/office/drawing/2014/main" id="{DBCBCE58-4645-1E4B-E9EA-0AD848D07C4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5958" y="2898629"/>
            <a:ext cx="360000" cy="3600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="" xmlns:a16="http://schemas.microsoft.com/office/drawing/2014/main" id="{5018664B-EC7F-D605-36D3-FB81B2CB8C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5958" y="3083434"/>
            <a:ext cx="5753903" cy="2314898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C70F8883-51CB-40AA-E308-3B5CBE99A9A5}"/>
              </a:ext>
            </a:extLst>
          </p:cNvPr>
          <p:cNvSpPr txBox="1"/>
          <p:nvPr/>
        </p:nvSpPr>
        <p:spPr>
          <a:xfrm>
            <a:off x="6780076" y="4185804"/>
            <a:ext cx="48245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다음 페이지</a:t>
            </a:r>
            <a:r>
              <a:rPr lang="en-US" altLang="ko-KR" dirty="0"/>
              <a:t>(</a:t>
            </a:r>
            <a:r>
              <a:rPr lang="ko-KR" altLang="en-US" dirty="0"/>
              <a:t>회원권 등록</a:t>
            </a:r>
            <a:r>
              <a:rPr lang="en-US" altLang="ko-KR" dirty="0"/>
              <a:t>)</a:t>
            </a:r>
            <a:r>
              <a:rPr lang="ko-KR" altLang="en-US" dirty="0"/>
              <a:t>으로 넘어가기 전 </a:t>
            </a:r>
            <a:r>
              <a:rPr lang="en-US" altLang="ko-KR" dirty="0"/>
              <a:t>User </a:t>
            </a:r>
            <a:r>
              <a:rPr lang="ko-KR" altLang="en-US" dirty="0"/>
              <a:t>객체를 미리 </a:t>
            </a:r>
            <a:r>
              <a:rPr lang="en-US" altLang="ko-KR" dirty="0"/>
              <a:t>static</a:t>
            </a:r>
            <a:r>
              <a:rPr lang="ko-KR" altLang="en-US" dirty="0"/>
              <a:t>필드로 저장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다음 페이지로 정보 넘겨주기 위한 메서드</a:t>
            </a:r>
          </a:p>
        </p:txBody>
      </p:sp>
      <p:pic>
        <p:nvPicPr>
          <p:cNvPr id="24" name="그래픽 23" descr="배지 윤곽선">
            <a:extLst>
              <a:ext uri="{FF2B5EF4-FFF2-40B4-BE49-F238E27FC236}">
                <a16:creationId xmlns="" xmlns:a16="http://schemas.microsoft.com/office/drawing/2014/main" id="{B23A67CF-3FEA-5734-50BE-DB1D56A38F7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472329" y="4187332"/>
            <a:ext cx="360000" cy="360000"/>
          </a:xfrm>
          <a:prstGeom prst="rect">
            <a:avLst/>
          </a:prstGeom>
        </p:spPr>
      </p:pic>
      <p:pic>
        <p:nvPicPr>
          <p:cNvPr id="31" name="그래픽 30" descr="배지 3 윤곽선">
            <a:extLst>
              <a:ext uri="{FF2B5EF4-FFF2-40B4-BE49-F238E27FC236}">
                <a16:creationId xmlns="" xmlns:a16="http://schemas.microsoft.com/office/drawing/2014/main" id="{8BB66E63-AD60-984B-41A2-FEF6FA954B5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5958" y="5513003"/>
            <a:ext cx="360000" cy="360000"/>
          </a:xfrm>
          <a:prstGeom prst="rect">
            <a:avLst/>
          </a:prstGeom>
        </p:spPr>
      </p:pic>
      <p:pic>
        <p:nvPicPr>
          <p:cNvPr id="32" name="그래픽 31" descr="배지 3 윤곽선">
            <a:extLst>
              <a:ext uri="{FF2B5EF4-FFF2-40B4-BE49-F238E27FC236}">
                <a16:creationId xmlns="" xmlns:a16="http://schemas.microsoft.com/office/drawing/2014/main" id="{D671487E-F4BF-046C-A485-C26B130CE9E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472329" y="4733162"/>
            <a:ext cx="360000" cy="360000"/>
          </a:xfrm>
          <a:prstGeom prst="rect">
            <a:avLst/>
          </a:prstGeom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302"/>
          <a:stretch/>
        </p:blipFill>
        <p:spPr bwMode="auto">
          <a:xfrm>
            <a:off x="435244" y="5625244"/>
            <a:ext cx="11241376" cy="1116000"/>
          </a:xfrm>
          <a:prstGeom prst="rect">
            <a:avLst/>
          </a:prstGeom>
          <a:noFill/>
          <a:ln>
            <a:noFill/>
          </a:ln>
          <a:effectLst/>
          <a:extLst/>
        </p:spPr>
      </p:pic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2B24A462-8640-0338-73C1-10D30FF3DF7A}"/>
              </a:ext>
            </a:extLst>
          </p:cNvPr>
          <p:cNvSpPr txBox="1"/>
          <p:nvPr/>
        </p:nvSpPr>
        <p:spPr>
          <a:xfrm>
            <a:off x="7130516" y="2119122"/>
            <a:ext cx="406493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/>
              <a:t>2</a:t>
            </a:r>
            <a:r>
              <a:rPr lang="ko-KR" altLang="en-US" dirty="0"/>
              <a:t>글자 이상 </a:t>
            </a:r>
            <a:r>
              <a:rPr lang="en-US" altLang="ko-KR" dirty="0"/>
              <a:t>20</a:t>
            </a:r>
            <a:r>
              <a:rPr lang="ko-KR" altLang="en-US" dirty="0"/>
              <a:t>자 이내</a:t>
            </a:r>
            <a:r>
              <a:rPr lang="en-US" altLang="ko-KR" dirty="0"/>
              <a:t> (</a:t>
            </a:r>
            <a:r>
              <a:rPr lang="ko-KR" altLang="en-US" dirty="0"/>
              <a:t>한글</a:t>
            </a:r>
            <a:r>
              <a:rPr lang="en-US" altLang="ko-KR" dirty="0"/>
              <a:t>,</a:t>
            </a:r>
            <a:r>
              <a:rPr lang="ko-KR" altLang="en-US" dirty="0"/>
              <a:t>영어</a:t>
            </a:r>
            <a:r>
              <a:rPr lang="en-US" altLang="ko-KR" dirty="0"/>
              <a:t>,</a:t>
            </a:r>
            <a:r>
              <a:rPr lang="ko-KR" altLang="en-US" dirty="0"/>
              <a:t>숫자만</a:t>
            </a:r>
            <a:r>
              <a:rPr lang="en-US" altLang="ko-KR" dirty="0"/>
              <a:t>)</a:t>
            </a:r>
          </a:p>
          <a:p>
            <a:pPr marL="342900" indent="-342900">
              <a:buAutoNum type="arabicPeriod"/>
            </a:pPr>
            <a:r>
              <a:rPr lang="en-US" altLang="ko-KR" dirty="0" err="1"/>
              <a:t>LogonController</a:t>
            </a:r>
            <a:r>
              <a:rPr lang="ko-KR" altLang="en-US" dirty="0"/>
              <a:t>에서 구현한 </a:t>
            </a:r>
            <a:r>
              <a:rPr lang="en-US" altLang="ko-KR" dirty="0" err="1"/>
              <a:t>warnPage</a:t>
            </a:r>
            <a:r>
              <a:rPr lang="ko-KR" altLang="en-US" dirty="0"/>
              <a:t> 로 팝업 창 띄우기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나머지 비밀번호</a:t>
            </a:r>
            <a:r>
              <a:rPr lang="en-US" altLang="ko-KR" dirty="0"/>
              <a:t>, </a:t>
            </a:r>
            <a:r>
              <a:rPr lang="ko-KR" altLang="en-US" dirty="0"/>
              <a:t>등록날짜</a:t>
            </a:r>
            <a:r>
              <a:rPr lang="en-US" altLang="ko-KR" dirty="0"/>
              <a:t>, </a:t>
            </a:r>
            <a:r>
              <a:rPr lang="ko-KR" altLang="en-US" dirty="0"/>
              <a:t>성별</a:t>
            </a:r>
            <a:r>
              <a:rPr lang="en-US" altLang="ko-KR" dirty="0"/>
              <a:t>, </a:t>
            </a:r>
            <a:r>
              <a:rPr lang="ko-KR" altLang="en-US" dirty="0"/>
              <a:t>휴대폰 번호도 비슷한 로직</a:t>
            </a:r>
          </a:p>
        </p:txBody>
      </p:sp>
    </p:spTree>
    <p:extLst>
      <p:ext uri="{BB962C8B-B14F-4D97-AF65-F5344CB8AC3E}">
        <p14:creationId xmlns:p14="http://schemas.microsoft.com/office/powerpoint/2010/main" val="4176276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3711" y="1376772"/>
            <a:ext cx="3828885" cy="27464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03</a:t>
            </a:r>
            <a:r>
              <a:rPr lang="en-US" altLang="ko-KR" sz="4000" b="1" dirty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3570208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기능 코드 요약 및 정리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=""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 flipV="1">
            <a:off x="3179676" y="717736"/>
            <a:ext cx="8744320" cy="10402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F84CE34E-C7C1-4DD4-A0D0-B0D83CF9FEFF}"/>
              </a:ext>
            </a:extLst>
          </p:cNvPr>
          <p:cNvSpPr txBox="1"/>
          <p:nvPr/>
        </p:nvSpPr>
        <p:spPr>
          <a:xfrm>
            <a:off x="623392" y="873603"/>
            <a:ext cx="3570209" cy="434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회원권 </a:t>
            </a:r>
            <a:r>
              <a:rPr lang="ko-KR" altLang="en-US" sz="1700" b="1" spc="-10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등록</a:t>
            </a:r>
            <a:r>
              <a:rPr lang="en-US" altLang="ko-KR" sz="1700" b="1" spc="-10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(</a:t>
            </a:r>
            <a:r>
              <a:rPr lang="en-US" altLang="ko-KR" sz="1700" b="1" spc="-100" dirty="0" err="1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MembershipController</a:t>
            </a:r>
            <a:r>
              <a:rPr lang="en-US" altLang="ko-KR" sz="1700" b="1" spc="-10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)</a:t>
            </a:r>
            <a:endParaRPr lang="ko-KR" altLang="en-US" sz="1700" b="1" spc="-100" dirty="0"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21887" y="817585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67" r="6845"/>
          <a:stretch/>
        </p:blipFill>
        <p:spPr>
          <a:xfrm>
            <a:off x="144000" y="1352489"/>
            <a:ext cx="3143688" cy="4452775"/>
          </a:xfrm>
          <a:prstGeom prst="rect">
            <a:avLst/>
          </a:prstGeom>
        </p:spPr>
      </p:pic>
      <p:pic>
        <p:nvPicPr>
          <p:cNvPr id="17" name="그래픽 8" descr="배지 1 윤곽선">
            <a:extLst>
              <a:ext uri="{FF2B5EF4-FFF2-40B4-BE49-F238E27FC236}">
                <a16:creationId xmlns="" xmlns:a16="http://schemas.microsoft.com/office/drawing/2014/main" id="{E469B179-1122-5652-CA4E-382969A39D8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51724" y="1232756"/>
            <a:ext cx="360000" cy="3600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2B24A462-8640-0338-73C1-10D30FF3DF7A}"/>
              </a:ext>
            </a:extLst>
          </p:cNvPr>
          <p:cNvSpPr txBox="1"/>
          <p:nvPr/>
        </p:nvSpPr>
        <p:spPr>
          <a:xfrm>
            <a:off x="7647691" y="2074734"/>
            <a:ext cx="406493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 smtClean="0"/>
              <a:t>회원권 선택 이후 시작일 설정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en-US" altLang="ko-KR" dirty="0" err="1" smtClean="0"/>
              <a:t>setEndDate</a:t>
            </a:r>
            <a:r>
              <a:rPr lang="ko-KR" altLang="en-US" dirty="0" smtClean="0"/>
              <a:t>로 시작일 설정 시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 smtClean="0"/>
              <a:t>해당 회원권 기간 만큼 종료일 지정</a:t>
            </a:r>
            <a:endParaRPr lang="en-US" altLang="ko-KR" dirty="0" smtClean="0"/>
          </a:p>
          <a:p>
            <a:pPr marL="342900" indent="-342900">
              <a:buAutoNum type="arabicPeriod"/>
            </a:pP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55DE6003-68EF-AAB3-4386-050D2650DACC}"/>
              </a:ext>
            </a:extLst>
          </p:cNvPr>
          <p:cNvSpPr txBox="1"/>
          <p:nvPr/>
        </p:nvSpPr>
        <p:spPr>
          <a:xfrm>
            <a:off x="7607288" y="1664804"/>
            <a:ext cx="2650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회원권 선택 </a:t>
            </a:r>
            <a:r>
              <a:rPr lang="en-US" altLang="ko-KR" dirty="0" err="1" smtClean="0"/>
              <a:t>ComboBox</a:t>
            </a:r>
            <a:endParaRPr lang="ko-KR" altLang="en-US" dirty="0"/>
          </a:p>
        </p:txBody>
      </p:sp>
      <p:pic>
        <p:nvPicPr>
          <p:cNvPr id="21" name="그래픽 8" descr="배지 1 윤곽선">
            <a:extLst>
              <a:ext uri="{FF2B5EF4-FFF2-40B4-BE49-F238E27FC236}">
                <a16:creationId xmlns="" xmlns:a16="http://schemas.microsoft.com/office/drawing/2014/main" id="{E469B179-1122-5652-CA4E-382969A39D8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32597" y="1664804"/>
            <a:ext cx="360000" cy="360000"/>
          </a:xfrm>
          <a:prstGeom prst="rect">
            <a:avLst/>
          </a:prstGeom>
        </p:spPr>
      </p:pic>
      <p:pic>
        <p:nvPicPr>
          <p:cNvPr id="22" name="그래픽 8" descr="배지 1 윤곽선">
            <a:extLst>
              <a:ext uri="{FF2B5EF4-FFF2-40B4-BE49-F238E27FC236}">
                <a16:creationId xmlns="" xmlns:a16="http://schemas.microsoft.com/office/drawing/2014/main" id="{E469B179-1122-5652-CA4E-382969A39D8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5600" y="2459882"/>
            <a:ext cx="360000" cy="360000"/>
          </a:xfrm>
          <a:prstGeom prst="rect">
            <a:avLst/>
          </a:prstGeom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8989" y="4185084"/>
            <a:ext cx="4387192" cy="26282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" name="그래픽 23" descr="배지 윤곽선">
            <a:extLst>
              <a:ext uri="{FF2B5EF4-FFF2-40B4-BE49-F238E27FC236}">
                <a16:creationId xmlns="" xmlns:a16="http://schemas.microsoft.com/office/drawing/2014/main" id="{B23A67CF-3FEA-5734-50BE-DB1D56A38F7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342585" y="4187332"/>
            <a:ext cx="360000" cy="360000"/>
          </a:xfrm>
          <a:prstGeom prst="rect">
            <a:avLst/>
          </a:prstGeom>
        </p:spPr>
      </p:pic>
      <p:pic>
        <p:nvPicPr>
          <p:cNvPr id="28" name="그래픽 23" descr="배지 윤곽선">
            <a:extLst>
              <a:ext uri="{FF2B5EF4-FFF2-40B4-BE49-F238E27FC236}">
                <a16:creationId xmlns="" xmlns:a16="http://schemas.microsoft.com/office/drawing/2014/main" id="{B23A67CF-3FEA-5734-50BE-DB1D56A38F7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788188" y="4128697"/>
            <a:ext cx="360000" cy="36000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55DE6003-68EF-AAB3-4386-050D2650DACC}"/>
              </a:ext>
            </a:extLst>
          </p:cNvPr>
          <p:cNvSpPr txBox="1"/>
          <p:nvPr/>
        </p:nvSpPr>
        <p:spPr>
          <a:xfrm>
            <a:off x="8130423" y="4128697"/>
            <a:ext cx="37935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회원추가 버튼 클릭</a:t>
            </a:r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2B24A462-8640-0338-73C1-10D30FF3DF7A}"/>
              </a:ext>
            </a:extLst>
          </p:cNvPr>
          <p:cNvSpPr txBox="1"/>
          <p:nvPr/>
        </p:nvSpPr>
        <p:spPr>
          <a:xfrm>
            <a:off x="7859063" y="4519083"/>
            <a:ext cx="40649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 smtClean="0"/>
              <a:t>회원추가 페이지 불러옴</a:t>
            </a:r>
            <a:endParaRPr lang="en-US" altLang="ko-KR" dirty="0" smtClean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FontTx/>
              <a:buAutoNum type="arabicPeriod"/>
            </a:pPr>
            <a:r>
              <a:rPr lang="ko-KR" altLang="en-US" dirty="0"/>
              <a:t>추가된 회원권</a:t>
            </a:r>
            <a:r>
              <a:rPr lang="en-US" altLang="ko-KR" dirty="0"/>
              <a:t>, </a:t>
            </a:r>
            <a:r>
              <a:rPr lang="ko-KR" altLang="en-US" dirty="0"/>
              <a:t>시작일</a:t>
            </a:r>
            <a:r>
              <a:rPr lang="en-US" altLang="ko-KR" dirty="0"/>
              <a:t>, </a:t>
            </a:r>
            <a:r>
              <a:rPr lang="ko-KR" altLang="en-US" dirty="0"/>
              <a:t>종료일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DB</a:t>
            </a:r>
            <a:r>
              <a:rPr lang="ko-KR" altLang="en-US" dirty="0"/>
              <a:t>에 </a:t>
            </a:r>
            <a:r>
              <a:rPr lang="ko-KR" altLang="en-US" dirty="0" smtClean="0"/>
              <a:t>저장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71516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03</a:t>
            </a:r>
            <a:r>
              <a:rPr lang="en-US" altLang="ko-KR" sz="4000" b="1" dirty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3570208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기능 코드 요약 및 정리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=""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 flipV="1">
            <a:off x="3179676" y="717736"/>
            <a:ext cx="8744320" cy="10402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F84CE34E-C7C1-4DD4-A0D0-B0D83CF9FEFF}"/>
              </a:ext>
            </a:extLst>
          </p:cNvPr>
          <p:cNvSpPr txBox="1"/>
          <p:nvPr/>
        </p:nvSpPr>
        <p:spPr>
          <a:xfrm>
            <a:off x="623392" y="873603"/>
            <a:ext cx="3570209" cy="434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홈 </a:t>
            </a:r>
            <a:r>
              <a:rPr lang="en-US" altLang="ko-KR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(</a:t>
            </a:r>
            <a:r>
              <a:rPr lang="en-US" altLang="ko-KR" sz="1700" b="1" spc="-100" dirty="0" err="1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HomeController</a:t>
            </a:r>
            <a:r>
              <a:rPr lang="en-US" altLang="ko-KR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)</a:t>
            </a:r>
            <a:endParaRPr lang="ko-KR" altLang="en-US" sz="1700" b="1" spc="-100" dirty="0"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21887" y="817585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D726A176-E403-814D-9B11-56E91A4C43BF}"/>
              </a:ext>
            </a:extLst>
          </p:cNvPr>
          <p:cNvSpPr txBox="1"/>
          <p:nvPr/>
        </p:nvSpPr>
        <p:spPr>
          <a:xfrm>
            <a:off x="471717" y="1556035"/>
            <a:ext cx="1375546" cy="434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홈 페이지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="" xmlns:a16="http://schemas.microsoft.com/office/drawing/2014/main" id="{71EB9964-9B14-D0D4-54F3-7F391DC97D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717" y="2016532"/>
            <a:ext cx="3176034" cy="2625905"/>
          </a:xfrm>
          <a:prstGeom prst="rect">
            <a:avLst/>
          </a:prstGeom>
        </p:spPr>
      </p:pic>
      <p:pic>
        <p:nvPicPr>
          <p:cNvPr id="8" name="그래픽 7" descr="배지 1 윤곽선">
            <a:extLst>
              <a:ext uri="{FF2B5EF4-FFF2-40B4-BE49-F238E27FC236}">
                <a16:creationId xmlns="" xmlns:a16="http://schemas.microsoft.com/office/drawing/2014/main" id="{4C962C24-19A8-7261-8FBE-9632D8EAEDF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9490" y="2518964"/>
            <a:ext cx="360000" cy="360000"/>
          </a:xfrm>
          <a:prstGeom prst="rect">
            <a:avLst/>
          </a:prstGeom>
        </p:spPr>
      </p:pic>
      <p:pic>
        <p:nvPicPr>
          <p:cNvPr id="9" name="그래픽 8" descr="배지 윤곽선">
            <a:extLst>
              <a:ext uri="{FF2B5EF4-FFF2-40B4-BE49-F238E27FC236}">
                <a16:creationId xmlns="" xmlns:a16="http://schemas.microsoft.com/office/drawing/2014/main" id="{1BDE4318-65F2-6893-301A-6D160E0AC19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769496" y="3149484"/>
            <a:ext cx="360000" cy="360000"/>
          </a:xfrm>
          <a:prstGeom prst="rect">
            <a:avLst/>
          </a:prstGeom>
        </p:spPr>
      </p:pic>
      <p:pic>
        <p:nvPicPr>
          <p:cNvPr id="10" name="그래픽 9" descr="배지 3 윤곽선">
            <a:extLst>
              <a:ext uri="{FF2B5EF4-FFF2-40B4-BE49-F238E27FC236}">
                <a16:creationId xmlns="" xmlns:a16="http://schemas.microsoft.com/office/drawing/2014/main" id="{1B835EE2-45DF-66CF-108F-FC46FEEDC1A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706360" y="3509484"/>
            <a:ext cx="360000" cy="3600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="" xmlns:a16="http://schemas.microsoft.com/office/drawing/2014/main" id="{91170323-8BCA-86D6-89D5-8C13A1DEFBA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08721" y="2032636"/>
            <a:ext cx="4267499" cy="3694805"/>
          </a:xfrm>
          <a:prstGeom prst="rect">
            <a:avLst/>
          </a:prstGeom>
        </p:spPr>
      </p:pic>
      <p:pic>
        <p:nvPicPr>
          <p:cNvPr id="13" name="그래픽 12" descr="배지 1 윤곽선">
            <a:extLst>
              <a:ext uri="{FF2B5EF4-FFF2-40B4-BE49-F238E27FC236}">
                <a16:creationId xmlns="" xmlns:a16="http://schemas.microsoft.com/office/drawing/2014/main" id="{CA6FB2FE-75A0-59D5-F0B6-9D39CE30095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43127" y="1650499"/>
            <a:ext cx="360000" cy="360000"/>
          </a:xfrm>
          <a:prstGeom prst="rect">
            <a:avLst/>
          </a:prstGeom>
        </p:spPr>
      </p:pic>
      <p:pic>
        <p:nvPicPr>
          <p:cNvPr id="14" name="그래픽 13" descr="배지 1 윤곽선">
            <a:extLst>
              <a:ext uri="{FF2B5EF4-FFF2-40B4-BE49-F238E27FC236}">
                <a16:creationId xmlns="" xmlns:a16="http://schemas.microsoft.com/office/drawing/2014/main" id="{08E9B726-2EBF-A30D-0CCE-29E85E5855F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180237" y="1595561"/>
            <a:ext cx="360000" cy="360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C62874B9-8DC9-BD08-463A-A4D8B5747029}"/>
              </a:ext>
            </a:extLst>
          </p:cNvPr>
          <p:cNvSpPr txBox="1"/>
          <p:nvPr/>
        </p:nvSpPr>
        <p:spPr>
          <a:xfrm>
            <a:off x="4135812" y="1592796"/>
            <a:ext cx="3417326" cy="434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전체 회원의 통계를 알려주는 지표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="" xmlns:a16="http://schemas.microsoft.com/office/drawing/2014/main" id="{C8CA8825-87E9-FDB0-4FF3-CC5C1FA7ED86}"/>
              </a:ext>
            </a:extLst>
          </p:cNvPr>
          <p:cNvCxnSpPr/>
          <p:nvPr/>
        </p:nvCxnSpPr>
        <p:spPr>
          <a:xfrm>
            <a:off x="5195900" y="2780928"/>
            <a:ext cx="8280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>
            <a:extLst>
              <a:ext uri="{FF2B5EF4-FFF2-40B4-BE49-F238E27FC236}">
                <a16:creationId xmlns="" xmlns:a16="http://schemas.microsoft.com/office/drawing/2014/main" id="{F22478E2-6091-6ABF-F269-FCCC541B12B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09406" y="1990256"/>
            <a:ext cx="3667801" cy="316063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2791C1CE-2651-13FD-D79C-3FF21E29F6AC}"/>
              </a:ext>
            </a:extLst>
          </p:cNvPr>
          <p:cNvSpPr txBox="1"/>
          <p:nvPr/>
        </p:nvSpPr>
        <p:spPr>
          <a:xfrm>
            <a:off x="8540237" y="1495103"/>
            <a:ext cx="3417326" cy="434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User DB</a:t>
            </a:r>
            <a:r>
              <a:rPr lang="ko-KR" altLang="en-US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의 현재 행 수 조회</a:t>
            </a:r>
            <a:r>
              <a:rPr lang="en-US" altLang="ko-KR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(</a:t>
            </a:r>
            <a:r>
              <a:rPr lang="ko-KR" altLang="en-US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유저 수</a:t>
            </a:r>
            <a:r>
              <a:rPr lang="en-US" altLang="ko-KR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)</a:t>
            </a:r>
            <a:endParaRPr lang="ko-KR" altLang="en-US" sz="1700" b="1" spc="-100" dirty="0"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="" xmlns:a16="http://schemas.microsoft.com/office/drawing/2014/main" id="{8BE1E7C0-8A5D-02DD-4AD5-B2817AD6BD42}"/>
              </a:ext>
            </a:extLst>
          </p:cNvPr>
          <p:cNvCxnSpPr/>
          <p:nvPr/>
        </p:nvCxnSpPr>
        <p:spPr>
          <a:xfrm>
            <a:off x="8706290" y="2312876"/>
            <a:ext cx="8280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="" xmlns:a16="http://schemas.microsoft.com/office/drawing/2014/main" id="{3160F67F-EC2A-A609-BE67-4AA61209A5F0}"/>
              </a:ext>
            </a:extLst>
          </p:cNvPr>
          <p:cNvCxnSpPr>
            <a:cxnSpLocks/>
          </p:cNvCxnSpPr>
          <p:nvPr/>
        </p:nvCxnSpPr>
        <p:spPr>
          <a:xfrm>
            <a:off x="5339916" y="3933056"/>
            <a:ext cx="158417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0041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03</a:t>
            </a:r>
            <a:r>
              <a:rPr lang="en-US" altLang="ko-KR" sz="4000" b="1" dirty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3570208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기능 코드 요약 및 정리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=""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 flipV="1">
            <a:off x="3179676" y="717736"/>
            <a:ext cx="8744320" cy="10402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F84CE34E-C7C1-4DD4-A0D0-B0D83CF9FEFF}"/>
              </a:ext>
            </a:extLst>
          </p:cNvPr>
          <p:cNvSpPr txBox="1"/>
          <p:nvPr/>
        </p:nvSpPr>
        <p:spPr>
          <a:xfrm>
            <a:off x="623392" y="873603"/>
            <a:ext cx="3570209" cy="434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홈 </a:t>
            </a:r>
            <a:r>
              <a:rPr lang="en-US" altLang="ko-KR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(</a:t>
            </a:r>
            <a:r>
              <a:rPr lang="en-US" altLang="ko-KR" sz="1700" b="1" spc="-100" dirty="0" err="1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HomeController</a:t>
            </a:r>
            <a:r>
              <a:rPr lang="en-US" altLang="ko-KR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)</a:t>
            </a:r>
            <a:endParaRPr lang="ko-KR" altLang="en-US" sz="1700" b="1" spc="-100" dirty="0"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21887" y="817585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D726A176-E403-814D-9B11-56E91A4C43BF}"/>
              </a:ext>
            </a:extLst>
          </p:cNvPr>
          <p:cNvSpPr txBox="1"/>
          <p:nvPr/>
        </p:nvSpPr>
        <p:spPr>
          <a:xfrm>
            <a:off x="471717" y="1556035"/>
            <a:ext cx="1375546" cy="434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홈 페이지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="" xmlns:a16="http://schemas.microsoft.com/office/drawing/2014/main" id="{71EB9964-9B14-D0D4-54F3-7F391DC97D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717" y="2016532"/>
            <a:ext cx="3176034" cy="2625905"/>
          </a:xfrm>
          <a:prstGeom prst="rect">
            <a:avLst/>
          </a:prstGeom>
        </p:spPr>
      </p:pic>
      <p:pic>
        <p:nvPicPr>
          <p:cNvPr id="8" name="그래픽 7" descr="배지 1 윤곽선">
            <a:extLst>
              <a:ext uri="{FF2B5EF4-FFF2-40B4-BE49-F238E27FC236}">
                <a16:creationId xmlns="" xmlns:a16="http://schemas.microsoft.com/office/drawing/2014/main" id="{4C962C24-19A8-7261-8FBE-9632D8EAEDF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9490" y="2518964"/>
            <a:ext cx="360000" cy="360000"/>
          </a:xfrm>
          <a:prstGeom prst="rect">
            <a:avLst/>
          </a:prstGeom>
        </p:spPr>
      </p:pic>
      <p:pic>
        <p:nvPicPr>
          <p:cNvPr id="9" name="그래픽 8" descr="배지 윤곽선">
            <a:extLst>
              <a:ext uri="{FF2B5EF4-FFF2-40B4-BE49-F238E27FC236}">
                <a16:creationId xmlns="" xmlns:a16="http://schemas.microsoft.com/office/drawing/2014/main" id="{1BDE4318-65F2-6893-301A-6D160E0AC19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769496" y="3149484"/>
            <a:ext cx="360000" cy="360000"/>
          </a:xfrm>
          <a:prstGeom prst="rect">
            <a:avLst/>
          </a:prstGeom>
        </p:spPr>
      </p:pic>
      <p:pic>
        <p:nvPicPr>
          <p:cNvPr id="10" name="그래픽 9" descr="배지 3 윤곽선">
            <a:extLst>
              <a:ext uri="{FF2B5EF4-FFF2-40B4-BE49-F238E27FC236}">
                <a16:creationId xmlns="" xmlns:a16="http://schemas.microsoft.com/office/drawing/2014/main" id="{1B835EE2-45DF-66CF-108F-FC46FEEDC1A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706360" y="3509484"/>
            <a:ext cx="360000" cy="3600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="" xmlns:a16="http://schemas.microsoft.com/office/drawing/2014/main" id="{91170323-8BCA-86D6-89D5-8C13A1DEFBA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08721" y="2032636"/>
            <a:ext cx="4267499" cy="3694805"/>
          </a:xfrm>
          <a:prstGeom prst="rect">
            <a:avLst/>
          </a:prstGeom>
        </p:spPr>
      </p:pic>
      <p:pic>
        <p:nvPicPr>
          <p:cNvPr id="13" name="그래픽 12" descr="배지 1 윤곽선">
            <a:extLst>
              <a:ext uri="{FF2B5EF4-FFF2-40B4-BE49-F238E27FC236}">
                <a16:creationId xmlns="" xmlns:a16="http://schemas.microsoft.com/office/drawing/2014/main" id="{CA6FB2FE-75A0-59D5-F0B6-9D39CE30095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43127" y="1650499"/>
            <a:ext cx="360000" cy="360000"/>
          </a:xfrm>
          <a:prstGeom prst="rect">
            <a:avLst/>
          </a:prstGeom>
        </p:spPr>
      </p:pic>
      <p:pic>
        <p:nvPicPr>
          <p:cNvPr id="14" name="그래픽 13" descr="배지 1 윤곽선">
            <a:extLst>
              <a:ext uri="{FF2B5EF4-FFF2-40B4-BE49-F238E27FC236}">
                <a16:creationId xmlns="" xmlns:a16="http://schemas.microsoft.com/office/drawing/2014/main" id="{08E9B726-2EBF-A30D-0CCE-29E85E5855F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00492" y="1973839"/>
            <a:ext cx="360000" cy="360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C62874B9-8DC9-BD08-463A-A4D8B5747029}"/>
              </a:ext>
            </a:extLst>
          </p:cNvPr>
          <p:cNvSpPr txBox="1"/>
          <p:nvPr/>
        </p:nvSpPr>
        <p:spPr>
          <a:xfrm>
            <a:off x="4135812" y="1592796"/>
            <a:ext cx="3417326" cy="434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전체 회원의 통계를 알려주는 지표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="" xmlns:a16="http://schemas.microsoft.com/office/drawing/2014/main" id="{C8CA8825-87E9-FDB0-4FF3-CC5C1FA7ED86}"/>
              </a:ext>
            </a:extLst>
          </p:cNvPr>
          <p:cNvCxnSpPr/>
          <p:nvPr/>
        </p:nvCxnSpPr>
        <p:spPr>
          <a:xfrm>
            <a:off x="5195900" y="2780928"/>
            <a:ext cx="8280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2791C1CE-2651-13FD-D79C-3FF21E29F6AC}"/>
              </a:ext>
            </a:extLst>
          </p:cNvPr>
          <p:cNvSpPr txBox="1"/>
          <p:nvPr/>
        </p:nvSpPr>
        <p:spPr>
          <a:xfrm>
            <a:off x="8565282" y="1925594"/>
            <a:ext cx="3417326" cy="434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유저 상태를 조회</a:t>
            </a:r>
            <a:r>
              <a:rPr lang="en-US" altLang="ko-KR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(</a:t>
            </a:r>
            <a:r>
              <a:rPr lang="ko-KR" altLang="en-US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활성화</a:t>
            </a:r>
            <a:r>
              <a:rPr lang="en-US" altLang="ko-KR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,</a:t>
            </a:r>
            <a:r>
              <a:rPr lang="ko-KR" altLang="en-US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비활성화</a:t>
            </a:r>
            <a:r>
              <a:rPr lang="en-US" altLang="ko-KR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)</a:t>
            </a:r>
            <a:endParaRPr lang="ko-KR" altLang="en-US" sz="1700" b="1" spc="-100" dirty="0"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="" xmlns:a16="http://schemas.microsoft.com/office/drawing/2014/main" id="{3160F67F-EC2A-A609-BE67-4AA61209A5F0}"/>
              </a:ext>
            </a:extLst>
          </p:cNvPr>
          <p:cNvCxnSpPr>
            <a:cxnSpLocks/>
          </p:cNvCxnSpPr>
          <p:nvPr/>
        </p:nvCxnSpPr>
        <p:spPr>
          <a:xfrm>
            <a:off x="5339916" y="3933056"/>
            <a:ext cx="158417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>
            <a:extLst>
              <a:ext uri="{FF2B5EF4-FFF2-40B4-BE49-F238E27FC236}">
                <a16:creationId xmlns="" xmlns:a16="http://schemas.microsoft.com/office/drawing/2014/main" id="{FCE0CAE1-BEBB-B357-092E-23083637B3C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96758" y="2559488"/>
            <a:ext cx="4393539" cy="2426866"/>
          </a:xfrm>
          <a:prstGeom prst="rect">
            <a:avLst/>
          </a:prstGeom>
        </p:spPr>
      </p:pic>
      <p:cxnSp>
        <p:nvCxnSpPr>
          <p:cNvPr id="22" name="직선 연결선 21">
            <a:extLst>
              <a:ext uri="{FF2B5EF4-FFF2-40B4-BE49-F238E27FC236}">
                <a16:creationId xmlns="" xmlns:a16="http://schemas.microsoft.com/office/drawing/2014/main" id="{8BE1E7C0-8A5D-02DD-4AD5-B2817AD6BD42}"/>
              </a:ext>
            </a:extLst>
          </p:cNvPr>
          <p:cNvCxnSpPr>
            <a:cxnSpLocks/>
          </p:cNvCxnSpPr>
          <p:nvPr/>
        </p:nvCxnSpPr>
        <p:spPr>
          <a:xfrm>
            <a:off x="8076220" y="2731364"/>
            <a:ext cx="12241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F589B4E9-338C-7989-BA3E-5044183CBB07}"/>
              </a:ext>
            </a:extLst>
          </p:cNvPr>
          <p:cNvSpPr txBox="1"/>
          <p:nvPr/>
        </p:nvSpPr>
        <p:spPr>
          <a:xfrm>
            <a:off x="371364" y="6041512"/>
            <a:ext cx="11341260" cy="434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700" b="1" spc="-100" dirty="0" err="1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statusUserNum</a:t>
            </a:r>
            <a:r>
              <a:rPr lang="en-US" altLang="ko-KR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(true) -&gt; </a:t>
            </a:r>
            <a:r>
              <a:rPr lang="ko-KR" altLang="en-US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활성화  회원 수</a:t>
            </a:r>
            <a:r>
              <a:rPr lang="en-US" altLang="ko-KR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                 			 </a:t>
            </a:r>
            <a:r>
              <a:rPr lang="en-US" altLang="ko-KR" sz="1700" b="1" spc="-100" dirty="0" err="1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statusUserNum</a:t>
            </a:r>
            <a:r>
              <a:rPr lang="en-US" altLang="ko-KR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(false) -&gt; </a:t>
            </a:r>
            <a:r>
              <a:rPr lang="ko-KR" altLang="en-US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비활성 회원 수</a:t>
            </a:r>
          </a:p>
        </p:txBody>
      </p:sp>
    </p:spTree>
    <p:extLst>
      <p:ext uri="{BB962C8B-B14F-4D97-AF65-F5344CB8AC3E}">
        <p14:creationId xmlns:p14="http://schemas.microsoft.com/office/powerpoint/2010/main" val="1412991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="" xmlns:a16="http://schemas.microsoft.com/office/drawing/2014/main" id="{FA5ABE18-E7D5-1E34-813B-52B7808C65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7163" y="1300601"/>
            <a:ext cx="3853427" cy="2339177"/>
          </a:xfrm>
          <a:prstGeom prst="rect">
            <a:avLst/>
          </a:prstGeom>
        </p:spPr>
      </p:pic>
      <p:sp>
        <p:nvSpPr>
          <p:cNvPr id="3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03</a:t>
            </a:r>
            <a:r>
              <a:rPr lang="en-US" altLang="ko-KR" sz="4000" b="1" dirty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3570208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기능 코드 요약 및 정리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=""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 flipV="1">
            <a:off x="3179676" y="717736"/>
            <a:ext cx="8744320" cy="10402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F84CE34E-C7C1-4DD4-A0D0-B0D83CF9FEFF}"/>
              </a:ext>
            </a:extLst>
          </p:cNvPr>
          <p:cNvSpPr txBox="1"/>
          <p:nvPr/>
        </p:nvSpPr>
        <p:spPr>
          <a:xfrm>
            <a:off x="623393" y="873603"/>
            <a:ext cx="2146104" cy="434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홈 </a:t>
            </a:r>
            <a:r>
              <a:rPr lang="en-US" altLang="ko-KR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(</a:t>
            </a:r>
            <a:r>
              <a:rPr lang="en-US" altLang="ko-KR" sz="1700" b="1" spc="-100" dirty="0" err="1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HomeController</a:t>
            </a:r>
            <a:r>
              <a:rPr lang="en-US" altLang="ko-KR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)</a:t>
            </a:r>
            <a:endParaRPr lang="ko-KR" altLang="en-US" sz="1700" b="1" spc="-100" dirty="0"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21887" y="817585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929163" y="4309224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D726A176-E403-814D-9B11-56E91A4C43BF}"/>
              </a:ext>
            </a:extLst>
          </p:cNvPr>
          <p:cNvSpPr txBox="1"/>
          <p:nvPr/>
        </p:nvSpPr>
        <p:spPr>
          <a:xfrm>
            <a:off x="471717" y="1556035"/>
            <a:ext cx="1375546" cy="434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홈 페이지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="" xmlns:a16="http://schemas.microsoft.com/office/drawing/2014/main" id="{71EB9964-9B14-D0D4-54F3-7F391DC97D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717" y="2016532"/>
            <a:ext cx="3176034" cy="2625905"/>
          </a:xfrm>
          <a:prstGeom prst="rect">
            <a:avLst/>
          </a:prstGeom>
        </p:spPr>
      </p:pic>
      <p:pic>
        <p:nvPicPr>
          <p:cNvPr id="8" name="그래픽 7" descr="배지 1 윤곽선">
            <a:extLst>
              <a:ext uri="{FF2B5EF4-FFF2-40B4-BE49-F238E27FC236}">
                <a16:creationId xmlns="" xmlns:a16="http://schemas.microsoft.com/office/drawing/2014/main" id="{4C962C24-19A8-7261-8FBE-9632D8EAEDF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9490" y="2518964"/>
            <a:ext cx="360000" cy="360000"/>
          </a:xfrm>
          <a:prstGeom prst="rect">
            <a:avLst/>
          </a:prstGeom>
        </p:spPr>
      </p:pic>
      <p:pic>
        <p:nvPicPr>
          <p:cNvPr id="9" name="그래픽 8" descr="배지 윤곽선">
            <a:extLst>
              <a:ext uri="{FF2B5EF4-FFF2-40B4-BE49-F238E27FC236}">
                <a16:creationId xmlns="" xmlns:a16="http://schemas.microsoft.com/office/drawing/2014/main" id="{1BDE4318-65F2-6893-301A-6D160E0AC19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769496" y="3149484"/>
            <a:ext cx="360000" cy="360000"/>
          </a:xfrm>
          <a:prstGeom prst="rect">
            <a:avLst/>
          </a:prstGeom>
        </p:spPr>
      </p:pic>
      <p:pic>
        <p:nvPicPr>
          <p:cNvPr id="10" name="그래픽 9" descr="배지 3 윤곽선">
            <a:extLst>
              <a:ext uri="{FF2B5EF4-FFF2-40B4-BE49-F238E27FC236}">
                <a16:creationId xmlns="" xmlns:a16="http://schemas.microsoft.com/office/drawing/2014/main" id="{1B835EE2-45DF-66CF-108F-FC46FEEDC1A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706360" y="3509484"/>
            <a:ext cx="360000" cy="360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C62874B9-8DC9-BD08-463A-A4D8B5747029}"/>
              </a:ext>
            </a:extLst>
          </p:cNvPr>
          <p:cNvSpPr txBox="1"/>
          <p:nvPr/>
        </p:nvSpPr>
        <p:spPr>
          <a:xfrm>
            <a:off x="4148091" y="839844"/>
            <a:ext cx="3417326" cy="434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전체 </a:t>
            </a:r>
            <a:r>
              <a:rPr lang="ko-KR" altLang="en-US" sz="1700" b="1" spc="-100" dirty="0" err="1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락커의</a:t>
            </a:r>
            <a:r>
              <a:rPr lang="ko-KR" altLang="en-US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 통계를 알려주는 지표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="" xmlns:a16="http://schemas.microsoft.com/office/drawing/2014/main" id="{C8CA8825-87E9-FDB0-4FF3-CC5C1FA7ED86}"/>
              </a:ext>
            </a:extLst>
          </p:cNvPr>
          <p:cNvCxnSpPr/>
          <p:nvPr/>
        </p:nvCxnSpPr>
        <p:spPr>
          <a:xfrm>
            <a:off x="5339831" y="1545322"/>
            <a:ext cx="8280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2791C1CE-2651-13FD-D79C-3FF21E29F6AC}"/>
              </a:ext>
            </a:extLst>
          </p:cNvPr>
          <p:cNvSpPr txBox="1"/>
          <p:nvPr/>
        </p:nvSpPr>
        <p:spPr>
          <a:xfrm>
            <a:off x="8053477" y="835987"/>
            <a:ext cx="3751703" cy="434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Locker DB</a:t>
            </a:r>
            <a:r>
              <a:rPr lang="ko-KR" altLang="en-US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의 현재 행 수 조회</a:t>
            </a:r>
            <a:r>
              <a:rPr lang="en-US" altLang="ko-KR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(</a:t>
            </a:r>
            <a:r>
              <a:rPr lang="ko-KR" altLang="en-US" sz="1700" b="1" spc="-100" dirty="0" err="1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락커</a:t>
            </a:r>
            <a:r>
              <a:rPr lang="ko-KR" altLang="en-US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 수</a:t>
            </a:r>
            <a:r>
              <a:rPr lang="en-US" altLang="ko-KR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)</a:t>
            </a:r>
            <a:endParaRPr lang="ko-KR" altLang="en-US" sz="1700" b="1" spc="-100" dirty="0"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</p:txBody>
      </p:sp>
      <p:pic>
        <p:nvPicPr>
          <p:cNvPr id="11" name="그래픽 10" descr="배지 윤곽선">
            <a:extLst>
              <a:ext uri="{FF2B5EF4-FFF2-40B4-BE49-F238E27FC236}">
                <a16:creationId xmlns="" xmlns:a16="http://schemas.microsoft.com/office/drawing/2014/main" id="{C8A11D4B-AD39-8684-1B01-8E76D3C48E1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769300" y="908708"/>
            <a:ext cx="360000" cy="360000"/>
          </a:xfrm>
          <a:prstGeom prst="rect">
            <a:avLst/>
          </a:prstGeom>
        </p:spPr>
      </p:pic>
      <p:pic>
        <p:nvPicPr>
          <p:cNvPr id="16" name="그래픽 15" descr="배지 윤곽선">
            <a:extLst>
              <a:ext uri="{FF2B5EF4-FFF2-40B4-BE49-F238E27FC236}">
                <a16:creationId xmlns="" xmlns:a16="http://schemas.microsoft.com/office/drawing/2014/main" id="{D74B98CB-295C-CFB0-9F3D-A75D08E06CC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693478" y="889838"/>
            <a:ext cx="360000" cy="360000"/>
          </a:xfrm>
          <a:prstGeom prst="rect">
            <a:avLst/>
          </a:prstGeom>
        </p:spPr>
      </p:pic>
      <p:cxnSp>
        <p:nvCxnSpPr>
          <p:cNvPr id="25" name="직선 연결선 24">
            <a:extLst>
              <a:ext uri="{FF2B5EF4-FFF2-40B4-BE49-F238E27FC236}">
                <a16:creationId xmlns="" xmlns:a16="http://schemas.microsoft.com/office/drawing/2014/main" id="{06CE8059-11E9-6B45-3A18-26BA1E58A404}"/>
              </a:ext>
            </a:extLst>
          </p:cNvPr>
          <p:cNvCxnSpPr>
            <a:cxnSpLocks/>
          </p:cNvCxnSpPr>
          <p:nvPr/>
        </p:nvCxnSpPr>
        <p:spPr>
          <a:xfrm>
            <a:off x="5316191" y="2388016"/>
            <a:ext cx="187220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그림 31">
            <a:extLst>
              <a:ext uri="{FF2B5EF4-FFF2-40B4-BE49-F238E27FC236}">
                <a16:creationId xmlns="" xmlns:a16="http://schemas.microsoft.com/office/drawing/2014/main" id="{758EFCD5-92B4-ED76-476C-303386922D6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87515" y="1324059"/>
            <a:ext cx="3794120" cy="3109810"/>
          </a:xfrm>
          <a:prstGeom prst="rect">
            <a:avLst/>
          </a:prstGeom>
        </p:spPr>
      </p:pic>
      <p:cxnSp>
        <p:nvCxnSpPr>
          <p:cNvPr id="33" name="직선 연결선 32">
            <a:extLst>
              <a:ext uri="{FF2B5EF4-FFF2-40B4-BE49-F238E27FC236}">
                <a16:creationId xmlns="" xmlns:a16="http://schemas.microsoft.com/office/drawing/2014/main" id="{F237947E-351D-0B36-17CB-EF7248738D2E}"/>
              </a:ext>
            </a:extLst>
          </p:cNvPr>
          <p:cNvCxnSpPr/>
          <p:nvPr/>
        </p:nvCxnSpPr>
        <p:spPr>
          <a:xfrm>
            <a:off x="8556551" y="1631932"/>
            <a:ext cx="8280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0E7BE9C4-90D4-E397-E535-2773000C9C8A}"/>
              </a:ext>
            </a:extLst>
          </p:cNvPr>
          <p:cNvSpPr txBox="1"/>
          <p:nvPr/>
        </p:nvSpPr>
        <p:spPr>
          <a:xfrm>
            <a:off x="1200778" y="4653730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="" xmlns:a16="http://schemas.microsoft.com/office/drawing/2014/main" id="{A5904014-B7DE-7A78-41E9-3A932DAD2845}"/>
              </a:ext>
            </a:extLst>
          </p:cNvPr>
          <p:cNvSpPr txBox="1"/>
          <p:nvPr/>
        </p:nvSpPr>
        <p:spPr>
          <a:xfrm>
            <a:off x="1647046" y="4729582"/>
            <a:ext cx="1281660" cy="434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쓰이는 </a:t>
            </a:r>
            <a:r>
              <a:rPr lang="en-US" altLang="ko-KR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DB</a:t>
            </a:r>
            <a:endParaRPr lang="ko-KR" altLang="en-US" sz="1700" b="1" spc="-100" dirty="0"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</p:txBody>
      </p:sp>
      <p:pic>
        <p:nvPicPr>
          <p:cNvPr id="37" name="그림 36">
            <a:extLst>
              <a:ext uri="{FF2B5EF4-FFF2-40B4-BE49-F238E27FC236}">
                <a16:creationId xmlns="" xmlns:a16="http://schemas.microsoft.com/office/drawing/2014/main" id="{124AC086-D7F9-31B3-BB7C-8C0940C31F2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949496" y="4896155"/>
            <a:ext cx="2750460" cy="1815304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="" xmlns:a16="http://schemas.microsoft.com/office/drawing/2014/main" id="{0B220294-295E-544F-E8B4-21E93C0D11C7}"/>
              </a:ext>
            </a:extLst>
          </p:cNvPr>
          <p:cNvSpPr txBox="1"/>
          <p:nvPr/>
        </p:nvSpPr>
        <p:spPr>
          <a:xfrm>
            <a:off x="6340401" y="4359552"/>
            <a:ext cx="1547114" cy="434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700" b="1" spc="-10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DB </a:t>
            </a:r>
            <a:r>
              <a:rPr lang="ko-KR" altLang="en-US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다이어그램</a:t>
            </a:r>
          </a:p>
        </p:txBody>
      </p:sp>
      <p:pic>
        <p:nvPicPr>
          <p:cNvPr id="40" name="그림 39">
            <a:extLst>
              <a:ext uri="{FF2B5EF4-FFF2-40B4-BE49-F238E27FC236}">
                <a16:creationId xmlns="" xmlns:a16="http://schemas.microsoft.com/office/drawing/2014/main" id="{837E89BD-DCF9-48CD-C9A3-3DCD51A1F8D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358028" y="4741742"/>
            <a:ext cx="1905266" cy="1981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909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939597">
            <a:alpha val="1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그림 5"/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231778" y="0"/>
            <a:ext cx="396169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CF25AF93-4D09-4EFE-A590-77AE80F194E2}"/>
              </a:ext>
            </a:extLst>
          </p:cNvPr>
          <p:cNvSpPr txBox="1"/>
          <p:nvPr/>
        </p:nvSpPr>
        <p:spPr>
          <a:xfrm>
            <a:off x="6296549" y="1485945"/>
            <a:ext cx="3673068" cy="430887"/>
          </a:xfrm>
          <a:prstGeom prst="rect">
            <a:avLst/>
          </a:prstGeom>
          <a:noFill/>
        </p:spPr>
        <p:txBody>
          <a:bodyPr t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00. </a:t>
            </a:r>
            <a:r>
              <a:rPr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프로젝트 개요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3C41571E-D5AF-4658-8E5B-5F588CCC25FE}"/>
              </a:ext>
            </a:extLst>
          </p:cNvPr>
          <p:cNvSpPr txBox="1"/>
          <p:nvPr/>
        </p:nvSpPr>
        <p:spPr>
          <a:xfrm>
            <a:off x="6296549" y="2287034"/>
            <a:ext cx="4969212" cy="430887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01. </a:t>
            </a:r>
            <a:r>
              <a:rPr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프로젝트 팀 구성 및 역할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99A5B540-74AA-4CA6-904D-994DB65E4EB3}"/>
              </a:ext>
            </a:extLst>
          </p:cNvPr>
          <p:cNvSpPr txBox="1"/>
          <p:nvPr/>
        </p:nvSpPr>
        <p:spPr>
          <a:xfrm>
            <a:off x="6296549" y="3088123"/>
            <a:ext cx="5293248" cy="430887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02. </a:t>
            </a:r>
            <a:r>
              <a:rPr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프로젝트 수행 절차 및 방법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B70421BD-AD74-4354-9633-30BE8885A1C6}"/>
              </a:ext>
            </a:extLst>
          </p:cNvPr>
          <p:cNvSpPr txBox="1"/>
          <p:nvPr/>
        </p:nvSpPr>
        <p:spPr>
          <a:xfrm>
            <a:off x="6296549" y="3889212"/>
            <a:ext cx="4804007" cy="430887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03. </a:t>
            </a:r>
            <a:r>
              <a:rPr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기능 코드 요약 및 정리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B70421BD-AD74-4354-9633-30BE8885A1C6}"/>
              </a:ext>
            </a:extLst>
          </p:cNvPr>
          <p:cNvSpPr txBox="1"/>
          <p:nvPr/>
        </p:nvSpPr>
        <p:spPr>
          <a:xfrm>
            <a:off x="6296548" y="4690301"/>
            <a:ext cx="3975915" cy="430887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04. </a:t>
            </a:r>
            <a:r>
              <a:rPr lang="ko-KR" altLang="en-US" sz="2800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프로젝스</a:t>
            </a:r>
            <a:r>
              <a:rPr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수행 결과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="" xmlns:a16="http://schemas.microsoft.com/office/drawing/2014/main" id="{44CDDD06-C26E-49E8-A179-00D4CDF28DDF}"/>
              </a:ext>
            </a:extLst>
          </p:cNvPr>
          <p:cNvSpPr/>
          <p:nvPr/>
        </p:nvSpPr>
        <p:spPr bwMode="auto">
          <a:xfrm>
            <a:off x="1" y="0"/>
            <a:ext cx="5231780" cy="6858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목차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988EB006-F807-FA87-DB6C-E8DA502DE020}"/>
              </a:ext>
            </a:extLst>
          </p:cNvPr>
          <p:cNvSpPr txBox="1"/>
          <p:nvPr/>
        </p:nvSpPr>
        <p:spPr>
          <a:xfrm>
            <a:off x="6296549" y="5511962"/>
            <a:ext cx="3255836" cy="430887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05. </a:t>
            </a:r>
            <a:r>
              <a:rPr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자체 평가 의견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="" xmlns:a16="http://schemas.microsoft.com/office/drawing/2014/main" id="{FA5ABE18-E7D5-1E34-813B-52B7808C65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9975" y="2301526"/>
            <a:ext cx="3853427" cy="2339177"/>
          </a:xfrm>
          <a:prstGeom prst="rect">
            <a:avLst/>
          </a:prstGeom>
        </p:spPr>
      </p:pic>
      <p:sp>
        <p:nvSpPr>
          <p:cNvPr id="3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03</a:t>
            </a:r>
            <a:r>
              <a:rPr lang="en-US" altLang="ko-KR" sz="4000" b="1" dirty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3570208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기능 코드 요약 및 정리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=""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 flipV="1">
            <a:off x="3179676" y="717736"/>
            <a:ext cx="8744320" cy="10402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F84CE34E-C7C1-4DD4-A0D0-B0D83CF9FEFF}"/>
              </a:ext>
            </a:extLst>
          </p:cNvPr>
          <p:cNvSpPr txBox="1"/>
          <p:nvPr/>
        </p:nvSpPr>
        <p:spPr>
          <a:xfrm>
            <a:off x="623393" y="873603"/>
            <a:ext cx="2146104" cy="434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홈 </a:t>
            </a:r>
            <a:r>
              <a:rPr lang="en-US" altLang="ko-KR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(</a:t>
            </a:r>
            <a:r>
              <a:rPr lang="en-US" altLang="ko-KR" sz="1700" b="1" spc="-100" dirty="0" err="1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HomeController</a:t>
            </a:r>
            <a:r>
              <a:rPr lang="en-US" altLang="ko-KR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)</a:t>
            </a:r>
            <a:endParaRPr lang="ko-KR" altLang="en-US" sz="1700" b="1" spc="-100" dirty="0"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21887" y="817585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D726A176-E403-814D-9B11-56E91A4C43BF}"/>
              </a:ext>
            </a:extLst>
          </p:cNvPr>
          <p:cNvSpPr txBox="1"/>
          <p:nvPr/>
        </p:nvSpPr>
        <p:spPr>
          <a:xfrm>
            <a:off x="471717" y="1556035"/>
            <a:ext cx="1375546" cy="434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홈 페이지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="" xmlns:a16="http://schemas.microsoft.com/office/drawing/2014/main" id="{71EB9964-9B14-D0D4-54F3-7F391DC97D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717" y="2016532"/>
            <a:ext cx="3176034" cy="2625905"/>
          </a:xfrm>
          <a:prstGeom prst="rect">
            <a:avLst/>
          </a:prstGeom>
        </p:spPr>
      </p:pic>
      <p:pic>
        <p:nvPicPr>
          <p:cNvPr id="8" name="그래픽 7" descr="배지 1 윤곽선">
            <a:extLst>
              <a:ext uri="{FF2B5EF4-FFF2-40B4-BE49-F238E27FC236}">
                <a16:creationId xmlns="" xmlns:a16="http://schemas.microsoft.com/office/drawing/2014/main" id="{4C962C24-19A8-7261-8FBE-9632D8EAEDF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9490" y="2518964"/>
            <a:ext cx="360000" cy="360000"/>
          </a:xfrm>
          <a:prstGeom prst="rect">
            <a:avLst/>
          </a:prstGeom>
        </p:spPr>
      </p:pic>
      <p:pic>
        <p:nvPicPr>
          <p:cNvPr id="9" name="그래픽 8" descr="배지 윤곽선">
            <a:extLst>
              <a:ext uri="{FF2B5EF4-FFF2-40B4-BE49-F238E27FC236}">
                <a16:creationId xmlns="" xmlns:a16="http://schemas.microsoft.com/office/drawing/2014/main" id="{1BDE4318-65F2-6893-301A-6D160E0AC19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769496" y="3149484"/>
            <a:ext cx="360000" cy="360000"/>
          </a:xfrm>
          <a:prstGeom prst="rect">
            <a:avLst/>
          </a:prstGeom>
        </p:spPr>
      </p:pic>
      <p:pic>
        <p:nvPicPr>
          <p:cNvPr id="10" name="그래픽 9" descr="배지 3 윤곽선">
            <a:extLst>
              <a:ext uri="{FF2B5EF4-FFF2-40B4-BE49-F238E27FC236}">
                <a16:creationId xmlns="" xmlns:a16="http://schemas.microsoft.com/office/drawing/2014/main" id="{1B835EE2-45DF-66CF-108F-FC46FEEDC1A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706360" y="3509484"/>
            <a:ext cx="360000" cy="360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C62874B9-8DC9-BD08-463A-A4D8B5747029}"/>
              </a:ext>
            </a:extLst>
          </p:cNvPr>
          <p:cNvSpPr txBox="1"/>
          <p:nvPr/>
        </p:nvSpPr>
        <p:spPr>
          <a:xfrm>
            <a:off x="4052878" y="1773998"/>
            <a:ext cx="3417326" cy="434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전체 </a:t>
            </a:r>
            <a:r>
              <a:rPr lang="ko-KR" altLang="en-US" sz="1700" b="1" spc="-100" dirty="0" err="1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락커의</a:t>
            </a:r>
            <a:r>
              <a:rPr lang="ko-KR" altLang="en-US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 통계를 알려주는 지표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="" xmlns:a16="http://schemas.microsoft.com/office/drawing/2014/main" id="{C8CA8825-87E9-FDB0-4FF3-CC5C1FA7ED86}"/>
              </a:ext>
            </a:extLst>
          </p:cNvPr>
          <p:cNvCxnSpPr/>
          <p:nvPr/>
        </p:nvCxnSpPr>
        <p:spPr>
          <a:xfrm>
            <a:off x="5565546" y="2535842"/>
            <a:ext cx="8280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2791C1CE-2651-13FD-D79C-3FF21E29F6AC}"/>
              </a:ext>
            </a:extLst>
          </p:cNvPr>
          <p:cNvSpPr txBox="1"/>
          <p:nvPr/>
        </p:nvSpPr>
        <p:spPr>
          <a:xfrm>
            <a:off x="8033453" y="1884463"/>
            <a:ext cx="3551128" cy="434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Locker </a:t>
            </a:r>
            <a:r>
              <a:rPr lang="ko-KR" altLang="en-US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활성화 개수 조회</a:t>
            </a:r>
          </a:p>
        </p:txBody>
      </p:sp>
      <p:pic>
        <p:nvPicPr>
          <p:cNvPr id="11" name="그래픽 10" descr="배지 윤곽선">
            <a:extLst>
              <a:ext uri="{FF2B5EF4-FFF2-40B4-BE49-F238E27FC236}">
                <a16:creationId xmlns="" xmlns:a16="http://schemas.microsoft.com/office/drawing/2014/main" id="{C8A11D4B-AD39-8684-1B01-8E76D3C48E1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726026" y="1877769"/>
            <a:ext cx="360000" cy="360000"/>
          </a:xfrm>
          <a:prstGeom prst="rect">
            <a:avLst/>
          </a:prstGeom>
        </p:spPr>
      </p:pic>
      <p:pic>
        <p:nvPicPr>
          <p:cNvPr id="16" name="그래픽 15" descr="배지 윤곽선">
            <a:extLst>
              <a:ext uri="{FF2B5EF4-FFF2-40B4-BE49-F238E27FC236}">
                <a16:creationId xmlns="" xmlns:a16="http://schemas.microsoft.com/office/drawing/2014/main" id="{D74B98CB-295C-CFB0-9F3D-A75D08E06CC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673453" y="1938314"/>
            <a:ext cx="360000" cy="360000"/>
          </a:xfrm>
          <a:prstGeom prst="rect">
            <a:avLst/>
          </a:prstGeom>
        </p:spPr>
      </p:pic>
      <p:cxnSp>
        <p:nvCxnSpPr>
          <p:cNvPr id="25" name="직선 연결선 24">
            <a:extLst>
              <a:ext uri="{FF2B5EF4-FFF2-40B4-BE49-F238E27FC236}">
                <a16:creationId xmlns="" xmlns:a16="http://schemas.microsoft.com/office/drawing/2014/main" id="{06CE8059-11E9-6B45-3A18-26BA1E58A404}"/>
              </a:ext>
            </a:extLst>
          </p:cNvPr>
          <p:cNvCxnSpPr>
            <a:cxnSpLocks/>
          </p:cNvCxnSpPr>
          <p:nvPr/>
        </p:nvCxnSpPr>
        <p:spPr>
          <a:xfrm>
            <a:off x="5541906" y="3378536"/>
            <a:ext cx="187220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>
            <a:extLst>
              <a:ext uri="{FF2B5EF4-FFF2-40B4-BE49-F238E27FC236}">
                <a16:creationId xmlns="" xmlns:a16="http://schemas.microsoft.com/office/drawing/2014/main" id="{B5D852E2-F711-17E4-0FB9-1B45E9DF50E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39210" y="2417243"/>
            <a:ext cx="4373624" cy="2307970"/>
          </a:xfrm>
          <a:prstGeom prst="rect">
            <a:avLst/>
          </a:prstGeom>
        </p:spPr>
      </p:pic>
      <p:cxnSp>
        <p:nvCxnSpPr>
          <p:cNvPr id="21" name="직선 연결선 20">
            <a:extLst>
              <a:ext uri="{FF2B5EF4-FFF2-40B4-BE49-F238E27FC236}">
                <a16:creationId xmlns="" xmlns:a16="http://schemas.microsoft.com/office/drawing/2014/main" id="{E720B3B3-C591-B818-1507-8CF7953BD7B9}"/>
              </a:ext>
            </a:extLst>
          </p:cNvPr>
          <p:cNvCxnSpPr>
            <a:cxnSpLocks/>
          </p:cNvCxnSpPr>
          <p:nvPr/>
        </p:nvCxnSpPr>
        <p:spPr>
          <a:xfrm>
            <a:off x="7923508" y="2600908"/>
            <a:ext cx="13408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7F41B60C-9B64-0993-0470-D961C5381F3C}"/>
              </a:ext>
            </a:extLst>
          </p:cNvPr>
          <p:cNvSpPr txBox="1"/>
          <p:nvPr/>
        </p:nvSpPr>
        <p:spPr>
          <a:xfrm>
            <a:off x="425370" y="5699434"/>
            <a:ext cx="11341260" cy="434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700" b="1" spc="-100" dirty="0" err="1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statusActivatedNum</a:t>
            </a:r>
            <a:r>
              <a:rPr lang="en-US" altLang="ko-KR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(true) -&gt; </a:t>
            </a:r>
            <a:r>
              <a:rPr lang="ko-KR" altLang="en-US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활성화  </a:t>
            </a:r>
            <a:r>
              <a:rPr lang="ko-KR" altLang="en-US" sz="1700" b="1" spc="-100" dirty="0" err="1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락커</a:t>
            </a:r>
            <a:r>
              <a:rPr lang="ko-KR" altLang="en-US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 수</a:t>
            </a:r>
            <a:r>
              <a:rPr lang="en-US" altLang="ko-KR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                 		         </a:t>
            </a:r>
            <a:r>
              <a:rPr lang="en-US" altLang="ko-KR" sz="1700" b="1" spc="-100" dirty="0" err="1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statusActivatedNum</a:t>
            </a:r>
            <a:r>
              <a:rPr lang="en-US" altLang="ko-KR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(false) -&gt; </a:t>
            </a:r>
            <a:r>
              <a:rPr lang="ko-KR" altLang="en-US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비활성 회원 수</a:t>
            </a:r>
          </a:p>
        </p:txBody>
      </p:sp>
    </p:spTree>
    <p:extLst>
      <p:ext uri="{BB962C8B-B14F-4D97-AF65-F5344CB8AC3E}">
        <p14:creationId xmlns:p14="http://schemas.microsoft.com/office/powerpoint/2010/main" val="1729271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03</a:t>
            </a:r>
            <a:r>
              <a:rPr lang="en-US" altLang="ko-KR" sz="4000" b="1" dirty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3570208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기능 코드 요약 및 정리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=""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 flipV="1">
            <a:off x="3179676" y="717736"/>
            <a:ext cx="8744320" cy="10402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F84CE34E-C7C1-4DD4-A0D0-B0D83CF9FEFF}"/>
              </a:ext>
            </a:extLst>
          </p:cNvPr>
          <p:cNvSpPr txBox="1"/>
          <p:nvPr/>
        </p:nvSpPr>
        <p:spPr>
          <a:xfrm>
            <a:off x="623393" y="873603"/>
            <a:ext cx="2146104" cy="434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홈 </a:t>
            </a:r>
            <a:r>
              <a:rPr lang="en-US" altLang="ko-KR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(</a:t>
            </a:r>
            <a:r>
              <a:rPr lang="en-US" altLang="ko-KR" sz="1700" b="1" spc="-100" dirty="0" err="1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HomeController</a:t>
            </a:r>
            <a:r>
              <a:rPr lang="en-US" altLang="ko-KR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)</a:t>
            </a:r>
            <a:endParaRPr lang="ko-KR" altLang="en-US" sz="1700" b="1" spc="-100" dirty="0"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21887" y="817585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D726A176-E403-814D-9B11-56E91A4C43BF}"/>
              </a:ext>
            </a:extLst>
          </p:cNvPr>
          <p:cNvSpPr txBox="1"/>
          <p:nvPr/>
        </p:nvSpPr>
        <p:spPr>
          <a:xfrm>
            <a:off x="471717" y="1556035"/>
            <a:ext cx="1375546" cy="434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홈 페이지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="" xmlns:a16="http://schemas.microsoft.com/office/drawing/2014/main" id="{71EB9964-9B14-D0D4-54F3-7F391DC97D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717" y="2016532"/>
            <a:ext cx="3176034" cy="2625905"/>
          </a:xfrm>
          <a:prstGeom prst="rect">
            <a:avLst/>
          </a:prstGeom>
        </p:spPr>
      </p:pic>
      <p:pic>
        <p:nvPicPr>
          <p:cNvPr id="8" name="그래픽 7" descr="배지 1 윤곽선">
            <a:extLst>
              <a:ext uri="{FF2B5EF4-FFF2-40B4-BE49-F238E27FC236}">
                <a16:creationId xmlns="" xmlns:a16="http://schemas.microsoft.com/office/drawing/2014/main" id="{4C962C24-19A8-7261-8FBE-9632D8EAEDF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9490" y="2518964"/>
            <a:ext cx="360000" cy="360000"/>
          </a:xfrm>
          <a:prstGeom prst="rect">
            <a:avLst/>
          </a:prstGeom>
        </p:spPr>
      </p:pic>
      <p:pic>
        <p:nvPicPr>
          <p:cNvPr id="9" name="그래픽 8" descr="배지 윤곽선">
            <a:extLst>
              <a:ext uri="{FF2B5EF4-FFF2-40B4-BE49-F238E27FC236}">
                <a16:creationId xmlns="" xmlns:a16="http://schemas.microsoft.com/office/drawing/2014/main" id="{1BDE4318-65F2-6893-301A-6D160E0AC19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769496" y="3149484"/>
            <a:ext cx="360000" cy="360000"/>
          </a:xfrm>
          <a:prstGeom prst="rect">
            <a:avLst/>
          </a:prstGeom>
        </p:spPr>
      </p:pic>
      <p:pic>
        <p:nvPicPr>
          <p:cNvPr id="10" name="그래픽 9" descr="배지 3 윤곽선">
            <a:extLst>
              <a:ext uri="{FF2B5EF4-FFF2-40B4-BE49-F238E27FC236}">
                <a16:creationId xmlns="" xmlns:a16="http://schemas.microsoft.com/office/drawing/2014/main" id="{1B835EE2-45DF-66CF-108F-FC46FEEDC1A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706360" y="3509484"/>
            <a:ext cx="360000" cy="360000"/>
          </a:xfrm>
          <a:prstGeom prst="rect">
            <a:avLst/>
          </a:prstGeom>
        </p:spPr>
      </p:pic>
      <p:cxnSp>
        <p:nvCxnSpPr>
          <p:cNvPr id="33" name="직선 연결선 32">
            <a:extLst>
              <a:ext uri="{FF2B5EF4-FFF2-40B4-BE49-F238E27FC236}">
                <a16:creationId xmlns="" xmlns:a16="http://schemas.microsoft.com/office/drawing/2014/main" id="{F237947E-351D-0B36-17CB-EF7248738D2E}"/>
              </a:ext>
            </a:extLst>
          </p:cNvPr>
          <p:cNvCxnSpPr/>
          <p:nvPr/>
        </p:nvCxnSpPr>
        <p:spPr>
          <a:xfrm>
            <a:off x="10344472" y="1522373"/>
            <a:ext cx="8280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그림 21">
            <a:extLst>
              <a:ext uri="{FF2B5EF4-FFF2-40B4-BE49-F238E27FC236}">
                <a16:creationId xmlns="" xmlns:a16="http://schemas.microsoft.com/office/drawing/2014/main" id="{A3F401CA-082E-1848-CF20-242030458D2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98475" y="1773145"/>
            <a:ext cx="5112132" cy="4965499"/>
          </a:xfrm>
          <a:prstGeom prst="rect">
            <a:avLst/>
          </a:prstGeom>
        </p:spPr>
      </p:pic>
      <p:pic>
        <p:nvPicPr>
          <p:cNvPr id="26" name="그래픽 25" descr="배지 3 윤곽선">
            <a:extLst>
              <a:ext uri="{FF2B5EF4-FFF2-40B4-BE49-F238E27FC236}">
                <a16:creationId xmlns="" xmlns:a16="http://schemas.microsoft.com/office/drawing/2014/main" id="{4B250667-59D3-5A3C-A4C1-84340292334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638849" y="1365206"/>
            <a:ext cx="360000" cy="360000"/>
          </a:xfrm>
          <a:prstGeom prst="rect">
            <a:avLst/>
          </a:prstGeom>
        </p:spPr>
      </p:pic>
      <p:pic>
        <p:nvPicPr>
          <p:cNvPr id="27" name="그래픽 26" descr="배지 3 윤곽선">
            <a:extLst>
              <a:ext uri="{FF2B5EF4-FFF2-40B4-BE49-F238E27FC236}">
                <a16:creationId xmlns="" xmlns:a16="http://schemas.microsoft.com/office/drawing/2014/main" id="{CA6BB50E-CD1F-3042-23E9-1D69572288B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090607" y="1413145"/>
            <a:ext cx="360000" cy="360000"/>
          </a:xfrm>
          <a:prstGeom prst="rect">
            <a:avLst/>
          </a:prstGeom>
        </p:spPr>
      </p:pic>
      <p:pic>
        <p:nvPicPr>
          <p:cNvPr id="31" name="그래픽 30" descr="배지 3 윤곽선">
            <a:extLst>
              <a:ext uri="{FF2B5EF4-FFF2-40B4-BE49-F238E27FC236}">
                <a16:creationId xmlns="" xmlns:a16="http://schemas.microsoft.com/office/drawing/2014/main" id="{279C6064-5CF2-DF9C-14BA-E0C16112B1F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147627" y="3471914"/>
            <a:ext cx="360000" cy="36000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81757670-0C21-EA69-F0A4-0B3F05C5133B}"/>
              </a:ext>
            </a:extLst>
          </p:cNvPr>
          <p:cNvSpPr txBox="1"/>
          <p:nvPr/>
        </p:nvSpPr>
        <p:spPr>
          <a:xfrm>
            <a:off x="9147627" y="1773145"/>
            <a:ext cx="263700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파이차트 </a:t>
            </a:r>
            <a:r>
              <a:rPr lang="en-US" altLang="ko-KR" dirty="0"/>
              <a:t>(</a:t>
            </a:r>
            <a:r>
              <a:rPr lang="ko-KR" altLang="en-US" dirty="0" err="1"/>
              <a:t>성별비</a:t>
            </a:r>
            <a:r>
              <a:rPr lang="en-US" altLang="ko-KR" dirty="0"/>
              <a:t>) -&gt; </a:t>
            </a:r>
            <a:r>
              <a:rPr lang="ko-KR" altLang="en-US" dirty="0"/>
              <a:t>똑같은 로직으로 </a:t>
            </a:r>
            <a:r>
              <a:rPr lang="ko-KR" altLang="en-US" dirty="0" err="1"/>
              <a:t>락커</a:t>
            </a:r>
            <a:r>
              <a:rPr lang="ko-KR" altLang="en-US" dirty="0"/>
              <a:t> 현황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마우스 이동시 </a:t>
            </a:r>
            <a:r>
              <a:rPr lang="en-US" altLang="ko-KR" dirty="0"/>
              <a:t>% </a:t>
            </a:r>
            <a:r>
              <a:rPr lang="ko-KR" altLang="en-US" dirty="0"/>
              <a:t>띄우기</a:t>
            </a: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="" xmlns:a16="http://schemas.microsoft.com/office/drawing/2014/main" id="{CED7015D-DA35-9B95-6236-4A6063B3CC9F}"/>
              </a:ext>
            </a:extLst>
          </p:cNvPr>
          <p:cNvCxnSpPr/>
          <p:nvPr/>
        </p:nvCxnSpPr>
        <p:spPr>
          <a:xfrm>
            <a:off x="10347840" y="3250473"/>
            <a:ext cx="0" cy="548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그림 35">
            <a:extLst>
              <a:ext uri="{FF2B5EF4-FFF2-40B4-BE49-F238E27FC236}">
                <a16:creationId xmlns="" xmlns:a16="http://schemas.microsoft.com/office/drawing/2014/main" id="{D3307F02-C984-0BA0-1F0E-7AD5465C874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78112" y="3864858"/>
            <a:ext cx="3176034" cy="2803490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69CDD825-5672-509F-C7B0-4C6D1E9722CC}"/>
              </a:ext>
            </a:extLst>
          </p:cNvPr>
          <p:cNvSpPr txBox="1"/>
          <p:nvPr/>
        </p:nvSpPr>
        <p:spPr>
          <a:xfrm>
            <a:off x="276681" y="5066689"/>
            <a:ext cx="334179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 startAt="3"/>
            </a:pPr>
            <a:r>
              <a:rPr lang="ko-KR" altLang="en-US" dirty="0"/>
              <a:t>새로운 창을 띄어서 </a:t>
            </a:r>
            <a:endParaRPr lang="en-US" altLang="ko-KR" dirty="0"/>
          </a:p>
          <a:p>
            <a:r>
              <a:rPr lang="en-US" altLang="ko-KR" dirty="0"/>
              <a:t>       </a:t>
            </a:r>
            <a:r>
              <a:rPr lang="ko-KR" altLang="en-US" dirty="0"/>
              <a:t>투명하게 </a:t>
            </a:r>
            <a:r>
              <a:rPr lang="en-US" altLang="ko-KR" dirty="0"/>
              <a:t>Stage, Scene,</a:t>
            </a:r>
          </a:p>
          <a:p>
            <a:r>
              <a:rPr lang="en-US" altLang="ko-KR" dirty="0"/>
              <a:t>       </a:t>
            </a:r>
            <a:r>
              <a:rPr lang="en-US" altLang="ko-KR" dirty="0" err="1"/>
              <a:t>AnchorPanel</a:t>
            </a:r>
            <a:r>
              <a:rPr lang="ko-KR" altLang="en-US" dirty="0"/>
              <a:t>을 설정해</a:t>
            </a:r>
            <a:r>
              <a:rPr lang="en-US" altLang="ko-KR" dirty="0"/>
              <a:t>, </a:t>
            </a:r>
          </a:p>
          <a:p>
            <a:r>
              <a:rPr lang="en-US" altLang="ko-KR" dirty="0"/>
              <a:t>      </a:t>
            </a:r>
            <a:r>
              <a:rPr lang="ko-KR" altLang="en-US" dirty="0"/>
              <a:t>마우스 위치에 생성되게 </a:t>
            </a:r>
            <a:endParaRPr lang="en-US" altLang="ko-KR" dirty="0"/>
          </a:p>
          <a:p>
            <a:r>
              <a:rPr lang="en-US" altLang="ko-KR" dirty="0"/>
              <a:t>      </a:t>
            </a:r>
            <a:r>
              <a:rPr lang="ko-KR" altLang="en-US" dirty="0"/>
              <a:t>설정</a:t>
            </a: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="" xmlns:a16="http://schemas.microsoft.com/office/drawing/2014/main" id="{4CDEE1E3-E4FC-451A-50A7-497132614AC7}"/>
              </a:ext>
            </a:extLst>
          </p:cNvPr>
          <p:cNvCxnSpPr>
            <a:cxnSpLocks/>
          </p:cNvCxnSpPr>
          <p:nvPr/>
        </p:nvCxnSpPr>
        <p:spPr>
          <a:xfrm flipH="1">
            <a:off x="3129496" y="5409220"/>
            <a:ext cx="668979" cy="2313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="" xmlns:a16="http://schemas.microsoft.com/office/drawing/2014/main" id="{0EB5A9A6-A630-A0B4-B866-9F9D3C95F149}"/>
              </a:ext>
            </a:extLst>
          </p:cNvPr>
          <p:cNvSpPr txBox="1"/>
          <p:nvPr/>
        </p:nvSpPr>
        <p:spPr>
          <a:xfrm>
            <a:off x="4041274" y="1305262"/>
            <a:ext cx="4466994" cy="434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700" b="1" spc="-100" dirty="0" err="1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pieChart</a:t>
            </a:r>
            <a:r>
              <a:rPr lang="ko-KR" altLang="en-US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 생성 및 마우스 온 로직 구현</a:t>
            </a:r>
          </a:p>
        </p:txBody>
      </p:sp>
    </p:spTree>
    <p:extLst>
      <p:ext uri="{BB962C8B-B14F-4D97-AF65-F5344CB8AC3E}">
        <p14:creationId xmlns:p14="http://schemas.microsoft.com/office/powerpoint/2010/main" val="1730657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2B24A462-8640-0338-73C1-10D30FF3DF7A}"/>
              </a:ext>
            </a:extLst>
          </p:cNvPr>
          <p:cNvSpPr txBox="1"/>
          <p:nvPr/>
        </p:nvSpPr>
        <p:spPr>
          <a:xfrm>
            <a:off x="3810708" y="1798619"/>
            <a:ext cx="5148552" cy="2014367"/>
          </a:xfrm>
          <a:prstGeom prst="rect">
            <a:avLst/>
          </a:prstGeom>
          <a:noFill/>
          <a:ln w="3810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endParaRPr lang="ko-KR" altLang="en-US" dirty="0"/>
          </a:p>
        </p:txBody>
      </p:sp>
      <p:pic>
        <p:nvPicPr>
          <p:cNvPr id="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0684" y="2024844"/>
            <a:ext cx="4881600" cy="44907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03</a:t>
            </a:r>
            <a:r>
              <a:rPr lang="en-US" altLang="ko-KR" sz="4000" b="1" dirty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3570208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기능 코드 요약 및 정리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=""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 flipV="1">
            <a:off x="3179676" y="717736"/>
            <a:ext cx="8744320" cy="10402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F84CE34E-C7C1-4DD4-A0D0-B0D83CF9FEFF}"/>
              </a:ext>
            </a:extLst>
          </p:cNvPr>
          <p:cNvSpPr txBox="1"/>
          <p:nvPr/>
        </p:nvSpPr>
        <p:spPr>
          <a:xfrm>
            <a:off x="623393" y="873603"/>
            <a:ext cx="3860328" cy="434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회원관리 </a:t>
            </a:r>
            <a:r>
              <a:rPr lang="en-US" altLang="ko-KR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(</a:t>
            </a:r>
            <a:r>
              <a:rPr lang="en-US" altLang="ko-KR" sz="1700" b="1" spc="-100" dirty="0" err="1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UserManagementController</a:t>
            </a:r>
            <a:r>
              <a:rPr lang="en-US" altLang="ko-KR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)</a:t>
            </a:r>
            <a:endParaRPr lang="ko-KR" altLang="en-US" sz="1700" b="1" spc="-100" dirty="0"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21887" y="817585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D726A176-E403-814D-9B11-56E91A4C43BF}"/>
              </a:ext>
            </a:extLst>
          </p:cNvPr>
          <p:cNvSpPr txBox="1"/>
          <p:nvPr/>
        </p:nvSpPr>
        <p:spPr>
          <a:xfrm>
            <a:off x="471717" y="1556035"/>
            <a:ext cx="1375546" cy="434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홈 페이지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="" xmlns:a16="http://schemas.microsoft.com/office/drawing/2014/main" id="{71EB9964-9B14-D0D4-54F3-7F391DC97D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717" y="2016532"/>
            <a:ext cx="3176034" cy="2625905"/>
          </a:xfrm>
          <a:prstGeom prst="rect">
            <a:avLst/>
          </a:prstGeom>
        </p:spPr>
      </p:pic>
      <p:pic>
        <p:nvPicPr>
          <p:cNvPr id="8" name="그래픽 7" descr="배지 1 윤곽선">
            <a:extLst>
              <a:ext uri="{FF2B5EF4-FFF2-40B4-BE49-F238E27FC236}">
                <a16:creationId xmlns="" xmlns:a16="http://schemas.microsoft.com/office/drawing/2014/main" id="{4C962C24-19A8-7261-8FBE-9632D8EAEDF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3392" y="2468890"/>
            <a:ext cx="180000" cy="180000"/>
          </a:xfrm>
          <a:prstGeom prst="rect">
            <a:avLst/>
          </a:prstGeom>
        </p:spPr>
      </p:pic>
      <p:pic>
        <p:nvPicPr>
          <p:cNvPr id="9" name="그래픽 8" descr="배지 윤곽선">
            <a:extLst>
              <a:ext uri="{FF2B5EF4-FFF2-40B4-BE49-F238E27FC236}">
                <a16:creationId xmlns="" xmlns:a16="http://schemas.microsoft.com/office/drawing/2014/main" id="{1BDE4318-65F2-6893-301A-6D160E0AC19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3372" y="2564904"/>
            <a:ext cx="180000" cy="180000"/>
          </a:xfrm>
          <a:prstGeom prst="rect">
            <a:avLst/>
          </a:prstGeom>
        </p:spPr>
      </p:pic>
      <p:pic>
        <p:nvPicPr>
          <p:cNvPr id="10" name="그래픽 9" descr="배지 3 윤곽선">
            <a:extLst>
              <a:ext uri="{FF2B5EF4-FFF2-40B4-BE49-F238E27FC236}">
                <a16:creationId xmlns="" xmlns:a16="http://schemas.microsoft.com/office/drawing/2014/main" id="{1B835EE2-45DF-66CF-108F-FC46FEEDC1A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03412" y="2672936"/>
            <a:ext cx="180000" cy="180000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69CDD825-5672-509F-C7B0-4C6D1E9722CC}"/>
              </a:ext>
            </a:extLst>
          </p:cNvPr>
          <p:cNvSpPr txBox="1"/>
          <p:nvPr/>
        </p:nvSpPr>
        <p:spPr>
          <a:xfrm>
            <a:off x="276680" y="5066689"/>
            <a:ext cx="35510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 err="1"/>
              <a:t>UserChild</a:t>
            </a:r>
            <a:r>
              <a:rPr lang="en-US" altLang="ko-KR" dirty="0"/>
              <a:t> </a:t>
            </a:r>
            <a:r>
              <a:rPr lang="ko-KR" altLang="en-US" dirty="0"/>
              <a:t>객체를 생성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 err="1"/>
              <a:t>dao.userManage</a:t>
            </a:r>
            <a:r>
              <a:rPr lang="en-US" altLang="ko-KR" dirty="0"/>
              <a:t>() </a:t>
            </a:r>
            <a:r>
              <a:rPr lang="ko-KR" altLang="en-US" dirty="0"/>
              <a:t>로 </a:t>
            </a:r>
            <a:r>
              <a:rPr lang="en-US" altLang="ko-KR" dirty="0" err="1"/>
              <a:t>UserDB</a:t>
            </a:r>
            <a:r>
              <a:rPr lang="en-US" altLang="ko-KR" dirty="0"/>
              <a:t> </a:t>
            </a:r>
            <a:r>
              <a:rPr lang="ko-KR" altLang="en-US" dirty="0"/>
              <a:t>정보를 추가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 err="1"/>
              <a:t>setCellFactory</a:t>
            </a:r>
            <a:r>
              <a:rPr lang="ko-KR" altLang="en-US" dirty="0"/>
              <a:t>로 체크박스 표시</a:t>
            </a: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="" xmlns:a16="http://schemas.microsoft.com/office/drawing/2014/main" id="{4CDEE1E3-E4FC-451A-50A7-497132614AC7}"/>
              </a:ext>
            </a:extLst>
          </p:cNvPr>
          <p:cNvCxnSpPr>
            <a:cxnSpLocks/>
          </p:cNvCxnSpPr>
          <p:nvPr/>
        </p:nvCxnSpPr>
        <p:spPr>
          <a:xfrm flipH="1">
            <a:off x="3361752" y="4951020"/>
            <a:ext cx="668979" cy="2313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래픽 10" descr="배지 4 윤곽선">
            <a:extLst>
              <a:ext uri="{FF2B5EF4-FFF2-40B4-BE49-F238E27FC236}">
                <a16:creationId xmlns="" xmlns:a16="http://schemas.microsoft.com/office/drawing/2014/main" id="{66D2DF7E-7C22-1FEA-C98C-E99ADBD5885F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43392" y="2852936"/>
            <a:ext cx="180000" cy="180000"/>
          </a:xfrm>
          <a:prstGeom prst="rect">
            <a:avLst/>
          </a:prstGeom>
        </p:spPr>
      </p:pic>
      <p:pic>
        <p:nvPicPr>
          <p:cNvPr id="15" name="그래픽 14" descr="배지 5 윤곽선">
            <a:extLst>
              <a:ext uri="{FF2B5EF4-FFF2-40B4-BE49-F238E27FC236}">
                <a16:creationId xmlns="" xmlns:a16="http://schemas.microsoft.com/office/drawing/2014/main" id="{36A1C99B-6881-DAAE-DE87-544AA698CE85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43392" y="2960968"/>
            <a:ext cx="180000" cy="180000"/>
          </a:xfrm>
          <a:prstGeom prst="rect">
            <a:avLst/>
          </a:prstGeom>
        </p:spPr>
      </p:pic>
      <p:pic>
        <p:nvPicPr>
          <p:cNvPr id="16" name="그래픽 15" descr="배지 1 윤곽선">
            <a:extLst>
              <a:ext uri="{FF2B5EF4-FFF2-40B4-BE49-F238E27FC236}">
                <a16:creationId xmlns="" xmlns:a16="http://schemas.microsoft.com/office/drawing/2014/main" id="{B9734CD8-58F5-5B0A-85C6-4BD88A8816BA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27768" y="1664804"/>
            <a:ext cx="360000" cy="3600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D360E07B-1691-B9ED-E3E6-2BDF30666F7E}"/>
              </a:ext>
            </a:extLst>
          </p:cNvPr>
          <p:cNvSpPr txBox="1"/>
          <p:nvPr/>
        </p:nvSpPr>
        <p:spPr>
          <a:xfrm>
            <a:off x="4187768" y="1601754"/>
            <a:ext cx="1692208" cy="434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회원관리 페이지</a:t>
            </a:r>
          </a:p>
        </p:txBody>
      </p:sp>
      <p:pic>
        <p:nvPicPr>
          <p:cNvPr id="20" name="그래픽 19" descr="배지 1 윤곽선">
            <a:extLst>
              <a:ext uri="{FF2B5EF4-FFF2-40B4-BE49-F238E27FC236}">
                <a16:creationId xmlns="" xmlns:a16="http://schemas.microsoft.com/office/drawing/2014/main" id="{2B3D945D-DAEB-2BF2-5E52-3BA051ACAF60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371836" y="3154186"/>
            <a:ext cx="360000" cy="36000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="" xmlns:a16="http://schemas.microsoft.com/office/drawing/2014/main" id="{3454DF42-39F4-9D9A-9EBF-C31A80FEEDBE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119774" y="3871359"/>
            <a:ext cx="4756518" cy="2390659"/>
          </a:xfrm>
          <a:prstGeom prst="rect">
            <a:avLst/>
          </a:prstGeom>
        </p:spPr>
      </p:pic>
      <p:pic>
        <p:nvPicPr>
          <p:cNvPr id="25" name="그래픽 24" descr="배지 1 윤곽선">
            <a:extLst>
              <a:ext uri="{FF2B5EF4-FFF2-40B4-BE49-F238E27FC236}">
                <a16:creationId xmlns="" xmlns:a16="http://schemas.microsoft.com/office/drawing/2014/main" id="{31BFFA21-B6E8-8A6A-CDEE-8BE8E9F09ADE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8288510" y="804548"/>
            <a:ext cx="360000" cy="36000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FF35CE72-C2C9-DA2C-BB22-6C4AEF20FEB3}"/>
              </a:ext>
            </a:extLst>
          </p:cNvPr>
          <p:cNvSpPr txBox="1"/>
          <p:nvPr/>
        </p:nvSpPr>
        <p:spPr>
          <a:xfrm>
            <a:off x="8648510" y="717736"/>
            <a:ext cx="3380363" cy="434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한번 </a:t>
            </a:r>
            <a:r>
              <a:rPr lang="ko-KR" altLang="en-US" sz="1700" b="1" spc="-100" dirty="0" err="1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클릭시</a:t>
            </a:r>
            <a:r>
              <a:rPr lang="en-US" altLang="ko-KR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 </a:t>
            </a:r>
            <a:r>
              <a:rPr lang="ko-KR" altLang="en-US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체크박스 상태 변경</a:t>
            </a:r>
          </a:p>
        </p:txBody>
      </p:sp>
      <p:pic>
        <p:nvPicPr>
          <p:cNvPr id="32" name="그림 31">
            <a:extLst>
              <a:ext uri="{FF2B5EF4-FFF2-40B4-BE49-F238E27FC236}">
                <a16:creationId xmlns="" xmlns:a16="http://schemas.microsoft.com/office/drawing/2014/main" id="{F609D3F6-E039-66AD-26A3-CE22DE831AF5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032863" y="4683570"/>
            <a:ext cx="2996010" cy="1567277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="" xmlns:a16="http://schemas.microsoft.com/office/drawing/2014/main" id="{8712243C-F962-6B42-8BF9-7BEA1306993A}"/>
              </a:ext>
            </a:extLst>
          </p:cNvPr>
          <p:cNvSpPr txBox="1"/>
          <p:nvPr/>
        </p:nvSpPr>
        <p:spPr>
          <a:xfrm>
            <a:off x="8689002" y="6262018"/>
            <a:ext cx="3683732" cy="434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체크 박스 업데이트 처리 팩토리 설정</a:t>
            </a:r>
          </a:p>
        </p:txBody>
      </p:sp>
      <p:pic>
        <p:nvPicPr>
          <p:cNvPr id="38" name="그림 37">
            <a:extLst>
              <a:ext uri="{FF2B5EF4-FFF2-40B4-BE49-F238E27FC236}">
                <a16:creationId xmlns="" xmlns:a16="http://schemas.microsoft.com/office/drawing/2014/main" id="{895EB9C3-2521-6F02-5FE4-AF2073AD6901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212672" y="1193955"/>
            <a:ext cx="3918658" cy="1633346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="" xmlns:a16="http://schemas.microsoft.com/office/drawing/2014/main" id="{C59855DB-03B5-5CAF-26D2-778B1B97A6CC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8220481" y="1425205"/>
            <a:ext cx="3918657" cy="2423616"/>
          </a:xfrm>
          <a:prstGeom prst="rect">
            <a:avLst/>
          </a:prstGeom>
        </p:spPr>
      </p:pic>
      <p:pic>
        <p:nvPicPr>
          <p:cNvPr id="44" name="그래픽 43" descr="배지 1 윤곽선">
            <a:extLst>
              <a:ext uri="{FF2B5EF4-FFF2-40B4-BE49-F238E27FC236}">
                <a16:creationId xmlns="" xmlns:a16="http://schemas.microsoft.com/office/drawing/2014/main" id="{1E9309A5-FA7B-6A97-EA68-619136411208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8288510" y="991271"/>
            <a:ext cx="360000" cy="360000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="" xmlns:a16="http://schemas.microsoft.com/office/drawing/2014/main" id="{2E8C00A4-3B76-13E6-DCED-D32954959E2D}"/>
              </a:ext>
            </a:extLst>
          </p:cNvPr>
          <p:cNvSpPr txBox="1"/>
          <p:nvPr/>
        </p:nvSpPr>
        <p:spPr>
          <a:xfrm>
            <a:off x="8648510" y="904459"/>
            <a:ext cx="3380363" cy="434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더블 </a:t>
            </a:r>
            <a:r>
              <a:rPr lang="ko-KR" altLang="en-US" sz="1700" b="1" spc="-100" dirty="0" err="1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클릭시</a:t>
            </a:r>
            <a:r>
              <a:rPr lang="en-US" altLang="ko-KR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 User </a:t>
            </a:r>
            <a:r>
              <a:rPr lang="ko-KR" altLang="en-US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페이지 오픈</a:t>
            </a:r>
          </a:p>
        </p:txBody>
      </p:sp>
      <p:cxnSp>
        <p:nvCxnSpPr>
          <p:cNvPr id="47" name="직선 연결선 46">
            <a:extLst>
              <a:ext uri="{FF2B5EF4-FFF2-40B4-BE49-F238E27FC236}">
                <a16:creationId xmlns="" xmlns:a16="http://schemas.microsoft.com/office/drawing/2014/main" id="{7C6F081E-6EBC-F1FC-56F4-9D929F4CA43E}"/>
              </a:ext>
            </a:extLst>
          </p:cNvPr>
          <p:cNvCxnSpPr/>
          <p:nvPr/>
        </p:nvCxnSpPr>
        <p:spPr>
          <a:xfrm>
            <a:off x="5015880" y="4257092"/>
            <a:ext cx="7200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="" xmlns:a16="http://schemas.microsoft.com/office/drawing/2014/main" id="{304EEA98-5122-10C6-6FB7-4EBB74545F7E}"/>
              </a:ext>
            </a:extLst>
          </p:cNvPr>
          <p:cNvCxnSpPr>
            <a:cxnSpLocks/>
          </p:cNvCxnSpPr>
          <p:nvPr/>
        </p:nvCxnSpPr>
        <p:spPr>
          <a:xfrm>
            <a:off x="1056380" y="5661248"/>
            <a:ext cx="133120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="" xmlns:a16="http://schemas.microsoft.com/office/drawing/2014/main" id="{449206CB-9AD8-6E30-520B-6077872A3D68}"/>
              </a:ext>
            </a:extLst>
          </p:cNvPr>
          <p:cNvCxnSpPr/>
          <p:nvPr/>
        </p:nvCxnSpPr>
        <p:spPr>
          <a:xfrm>
            <a:off x="2027548" y="5661248"/>
            <a:ext cx="1334204" cy="8861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="" xmlns:a16="http://schemas.microsoft.com/office/drawing/2014/main" id="{F864EB75-BC85-2E04-8331-3BAF80CF9B36}"/>
              </a:ext>
            </a:extLst>
          </p:cNvPr>
          <p:cNvSpPr txBox="1"/>
          <p:nvPr/>
        </p:nvSpPr>
        <p:spPr>
          <a:xfrm>
            <a:off x="2268075" y="6453336"/>
            <a:ext cx="2592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다음 페이지에서 설명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111582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4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0684" y="2024844"/>
            <a:ext cx="4881600" cy="44907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2B24A462-8640-0338-73C1-10D30FF3DF7A}"/>
              </a:ext>
            </a:extLst>
          </p:cNvPr>
          <p:cNvSpPr txBox="1"/>
          <p:nvPr/>
        </p:nvSpPr>
        <p:spPr>
          <a:xfrm>
            <a:off x="3810708" y="1798619"/>
            <a:ext cx="5148552" cy="2014367"/>
          </a:xfrm>
          <a:prstGeom prst="rect">
            <a:avLst/>
          </a:prstGeom>
          <a:noFill/>
          <a:ln w="3810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endParaRPr lang="ko-KR" altLang="en-US" dirty="0"/>
          </a:p>
        </p:txBody>
      </p:sp>
      <p:sp>
        <p:nvSpPr>
          <p:cNvPr id="3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03</a:t>
            </a:r>
            <a:r>
              <a:rPr lang="en-US" altLang="ko-KR" sz="4000" b="1" dirty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3570208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기능 코드 요약 및 정리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=""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 flipV="1">
            <a:off x="3179676" y="717736"/>
            <a:ext cx="8744320" cy="10402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F84CE34E-C7C1-4DD4-A0D0-B0D83CF9FEFF}"/>
              </a:ext>
            </a:extLst>
          </p:cNvPr>
          <p:cNvSpPr txBox="1"/>
          <p:nvPr/>
        </p:nvSpPr>
        <p:spPr>
          <a:xfrm>
            <a:off x="623393" y="873603"/>
            <a:ext cx="3860328" cy="434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회원관리 </a:t>
            </a:r>
            <a:r>
              <a:rPr lang="en-US" altLang="ko-KR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(</a:t>
            </a:r>
            <a:r>
              <a:rPr lang="en-US" altLang="ko-KR" sz="1700" b="1" spc="-100" dirty="0" err="1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UserManagementController</a:t>
            </a:r>
            <a:r>
              <a:rPr lang="en-US" altLang="ko-KR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)</a:t>
            </a:r>
            <a:endParaRPr lang="ko-KR" altLang="en-US" sz="1700" b="1" spc="-100" dirty="0"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21887" y="817585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D726A176-E403-814D-9B11-56E91A4C43BF}"/>
              </a:ext>
            </a:extLst>
          </p:cNvPr>
          <p:cNvSpPr txBox="1"/>
          <p:nvPr/>
        </p:nvSpPr>
        <p:spPr>
          <a:xfrm>
            <a:off x="471717" y="1556035"/>
            <a:ext cx="1375546" cy="434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홈 페이지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="" xmlns:a16="http://schemas.microsoft.com/office/drawing/2014/main" id="{71EB9964-9B14-D0D4-54F3-7F391DC97D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717" y="2016532"/>
            <a:ext cx="3176034" cy="2625905"/>
          </a:xfrm>
          <a:prstGeom prst="rect">
            <a:avLst/>
          </a:prstGeom>
        </p:spPr>
      </p:pic>
      <p:pic>
        <p:nvPicPr>
          <p:cNvPr id="8" name="그래픽 7" descr="배지 1 윤곽선">
            <a:extLst>
              <a:ext uri="{FF2B5EF4-FFF2-40B4-BE49-F238E27FC236}">
                <a16:creationId xmlns="" xmlns:a16="http://schemas.microsoft.com/office/drawing/2014/main" id="{4C962C24-19A8-7261-8FBE-9632D8EAEDF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3392" y="2468890"/>
            <a:ext cx="180000" cy="180000"/>
          </a:xfrm>
          <a:prstGeom prst="rect">
            <a:avLst/>
          </a:prstGeom>
        </p:spPr>
      </p:pic>
      <p:pic>
        <p:nvPicPr>
          <p:cNvPr id="9" name="그래픽 8" descr="배지 윤곽선">
            <a:extLst>
              <a:ext uri="{FF2B5EF4-FFF2-40B4-BE49-F238E27FC236}">
                <a16:creationId xmlns="" xmlns:a16="http://schemas.microsoft.com/office/drawing/2014/main" id="{1BDE4318-65F2-6893-301A-6D160E0AC19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3372" y="2564904"/>
            <a:ext cx="180000" cy="180000"/>
          </a:xfrm>
          <a:prstGeom prst="rect">
            <a:avLst/>
          </a:prstGeom>
        </p:spPr>
      </p:pic>
      <p:pic>
        <p:nvPicPr>
          <p:cNvPr id="10" name="그래픽 9" descr="배지 3 윤곽선">
            <a:extLst>
              <a:ext uri="{FF2B5EF4-FFF2-40B4-BE49-F238E27FC236}">
                <a16:creationId xmlns="" xmlns:a16="http://schemas.microsoft.com/office/drawing/2014/main" id="{1B835EE2-45DF-66CF-108F-FC46FEEDC1A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03412" y="2672936"/>
            <a:ext cx="180000" cy="180000"/>
          </a:xfrm>
          <a:prstGeom prst="rect">
            <a:avLst/>
          </a:prstGeom>
        </p:spPr>
      </p:pic>
      <p:pic>
        <p:nvPicPr>
          <p:cNvPr id="11" name="그래픽 10" descr="배지 4 윤곽선">
            <a:extLst>
              <a:ext uri="{FF2B5EF4-FFF2-40B4-BE49-F238E27FC236}">
                <a16:creationId xmlns="" xmlns:a16="http://schemas.microsoft.com/office/drawing/2014/main" id="{66D2DF7E-7C22-1FEA-C98C-E99ADBD5885F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43392" y="2852936"/>
            <a:ext cx="180000" cy="180000"/>
          </a:xfrm>
          <a:prstGeom prst="rect">
            <a:avLst/>
          </a:prstGeom>
        </p:spPr>
      </p:pic>
      <p:pic>
        <p:nvPicPr>
          <p:cNvPr id="15" name="그래픽 14" descr="배지 5 윤곽선">
            <a:extLst>
              <a:ext uri="{FF2B5EF4-FFF2-40B4-BE49-F238E27FC236}">
                <a16:creationId xmlns="" xmlns:a16="http://schemas.microsoft.com/office/drawing/2014/main" id="{36A1C99B-6881-DAAE-DE87-544AA698CE85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43392" y="2960968"/>
            <a:ext cx="180000" cy="180000"/>
          </a:xfrm>
          <a:prstGeom prst="rect">
            <a:avLst/>
          </a:prstGeom>
        </p:spPr>
      </p:pic>
      <p:pic>
        <p:nvPicPr>
          <p:cNvPr id="16" name="그래픽 15" descr="배지 1 윤곽선">
            <a:extLst>
              <a:ext uri="{FF2B5EF4-FFF2-40B4-BE49-F238E27FC236}">
                <a16:creationId xmlns="" xmlns:a16="http://schemas.microsoft.com/office/drawing/2014/main" id="{B9734CD8-58F5-5B0A-85C6-4BD88A8816BA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27768" y="1664804"/>
            <a:ext cx="360000" cy="3600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D360E07B-1691-B9ED-E3E6-2BDF30666F7E}"/>
              </a:ext>
            </a:extLst>
          </p:cNvPr>
          <p:cNvSpPr txBox="1"/>
          <p:nvPr/>
        </p:nvSpPr>
        <p:spPr>
          <a:xfrm>
            <a:off x="4187768" y="1601754"/>
            <a:ext cx="1692208" cy="434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회원관리 페이지</a:t>
            </a:r>
          </a:p>
        </p:txBody>
      </p:sp>
      <p:pic>
        <p:nvPicPr>
          <p:cNvPr id="20" name="그래픽 19" descr="배지 1 윤곽선">
            <a:extLst>
              <a:ext uri="{FF2B5EF4-FFF2-40B4-BE49-F238E27FC236}">
                <a16:creationId xmlns="" xmlns:a16="http://schemas.microsoft.com/office/drawing/2014/main" id="{2B3D945D-DAEB-2BF2-5E52-3BA051ACAF60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371836" y="3154186"/>
            <a:ext cx="360000" cy="360000"/>
          </a:xfrm>
          <a:prstGeom prst="rect">
            <a:avLst/>
          </a:prstGeom>
        </p:spPr>
      </p:pic>
      <p:pic>
        <p:nvPicPr>
          <p:cNvPr id="14" name="그래픽 13" descr="배지 1 윤곽선">
            <a:extLst>
              <a:ext uri="{FF2B5EF4-FFF2-40B4-BE49-F238E27FC236}">
                <a16:creationId xmlns="" xmlns:a16="http://schemas.microsoft.com/office/drawing/2014/main" id="{FDA6B780-A189-D9D3-C302-3F655CF3D173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671388" y="1658826"/>
            <a:ext cx="360000" cy="3600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="" xmlns:a16="http://schemas.microsoft.com/office/drawing/2014/main" id="{F0F219E3-CC52-3DE6-E05F-1C6D42D53DFA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119774" y="3871359"/>
            <a:ext cx="4756518" cy="2390659"/>
          </a:xfrm>
          <a:prstGeom prst="rect">
            <a:avLst/>
          </a:prstGeom>
        </p:spPr>
      </p:pic>
      <p:cxnSp>
        <p:nvCxnSpPr>
          <p:cNvPr id="21" name="직선 연결선 20">
            <a:extLst>
              <a:ext uri="{FF2B5EF4-FFF2-40B4-BE49-F238E27FC236}">
                <a16:creationId xmlns="" xmlns:a16="http://schemas.microsoft.com/office/drawing/2014/main" id="{680A12EE-95C4-777B-9CAA-B85AB3846F1A}"/>
              </a:ext>
            </a:extLst>
          </p:cNvPr>
          <p:cNvCxnSpPr/>
          <p:nvPr/>
        </p:nvCxnSpPr>
        <p:spPr>
          <a:xfrm>
            <a:off x="5015880" y="4257092"/>
            <a:ext cx="7200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그림 25">
            <a:extLst>
              <a:ext uri="{FF2B5EF4-FFF2-40B4-BE49-F238E27FC236}">
                <a16:creationId xmlns="" xmlns:a16="http://schemas.microsoft.com/office/drawing/2014/main" id="{2F2B98E7-6C42-2A54-E67B-58CFC22F162C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905123" y="2118020"/>
            <a:ext cx="4009895" cy="2792331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174E3AEB-0B07-6FD1-0B22-039FFB79FEC3}"/>
              </a:ext>
            </a:extLst>
          </p:cNvPr>
          <p:cNvSpPr txBox="1"/>
          <p:nvPr/>
        </p:nvSpPr>
        <p:spPr>
          <a:xfrm>
            <a:off x="8040216" y="1572267"/>
            <a:ext cx="4059300" cy="434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유저 </a:t>
            </a:r>
            <a:r>
              <a:rPr lang="en-US" altLang="ko-KR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DB</a:t>
            </a:r>
            <a:r>
              <a:rPr lang="ko-KR" altLang="en-US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에서 모든 데이터 가져와서 추가</a:t>
            </a:r>
          </a:p>
        </p:txBody>
      </p:sp>
      <p:cxnSp>
        <p:nvCxnSpPr>
          <p:cNvPr id="30" name="직선 연결선 29">
            <a:extLst>
              <a:ext uri="{FF2B5EF4-FFF2-40B4-BE49-F238E27FC236}">
                <a16:creationId xmlns="" xmlns:a16="http://schemas.microsoft.com/office/drawing/2014/main" id="{9EFE2D0C-A7D9-FE88-CC0D-BAFFDCF08072}"/>
              </a:ext>
            </a:extLst>
          </p:cNvPr>
          <p:cNvCxnSpPr>
            <a:cxnSpLocks/>
          </p:cNvCxnSpPr>
          <p:nvPr/>
        </p:nvCxnSpPr>
        <p:spPr>
          <a:xfrm>
            <a:off x="7968208" y="2341542"/>
            <a:ext cx="111692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41697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2B24A462-8640-0338-73C1-10D30FF3DF7A}"/>
              </a:ext>
            </a:extLst>
          </p:cNvPr>
          <p:cNvSpPr txBox="1"/>
          <p:nvPr/>
        </p:nvSpPr>
        <p:spPr>
          <a:xfrm>
            <a:off x="8484000" y="1327585"/>
            <a:ext cx="3708000" cy="3600000"/>
          </a:xfrm>
          <a:prstGeom prst="rect">
            <a:avLst/>
          </a:prstGeom>
          <a:noFill/>
          <a:ln w="3810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endParaRPr lang="ko-KR" altLang="en-US" dirty="0"/>
          </a:p>
        </p:txBody>
      </p:sp>
      <p:pic>
        <p:nvPicPr>
          <p:cNvPr id="2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0684" y="2024844"/>
            <a:ext cx="4881600" cy="44907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2B24A462-8640-0338-73C1-10D30FF3DF7A}"/>
              </a:ext>
            </a:extLst>
          </p:cNvPr>
          <p:cNvSpPr txBox="1"/>
          <p:nvPr/>
        </p:nvSpPr>
        <p:spPr>
          <a:xfrm>
            <a:off x="3810708" y="1798619"/>
            <a:ext cx="5148552" cy="2014367"/>
          </a:xfrm>
          <a:prstGeom prst="rect">
            <a:avLst/>
          </a:prstGeom>
          <a:noFill/>
          <a:ln w="3810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endParaRPr lang="ko-KR" altLang="en-US" dirty="0"/>
          </a:p>
        </p:txBody>
      </p:sp>
      <p:pic>
        <p:nvPicPr>
          <p:cNvPr id="27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8288" y="1520788"/>
            <a:ext cx="3496966" cy="3232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03</a:t>
            </a:r>
            <a:r>
              <a:rPr lang="en-US" altLang="ko-KR" sz="4000" b="1" dirty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3570208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기능 코드 요약 및 정리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=""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 flipV="1">
            <a:off x="3179676" y="717736"/>
            <a:ext cx="8744320" cy="10402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F84CE34E-C7C1-4DD4-A0D0-B0D83CF9FEFF}"/>
              </a:ext>
            </a:extLst>
          </p:cNvPr>
          <p:cNvSpPr txBox="1"/>
          <p:nvPr/>
        </p:nvSpPr>
        <p:spPr>
          <a:xfrm>
            <a:off x="623393" y="873603"/>
            <a:ext cx="3860328" cy="434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회원관리 </a:t>
            </a:r>
            <a:r>
              <a:rPr lang="en-US" altLang="ko-KR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(</a:t>
            </a:r>
            <a:r>
              <a:rPr lang="en-US" altLang="ko-KR" sz="1700" b="1" spc="-100" dirty="0" err="1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UserManagementController</a:t>
            </a:r>
            <a:r>
              <a:rPr lang="en-US" altLang="ko-KR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)</a:t>
            </a:r>
            <a:endParaRPr lang="ko-KR" altLang="en-US" sz="1700" b="1" spc="-100" dirty="0"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21887" y="817585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D726A176-E403-814D-9B11-56E91A4C43BF}"/>
              </a:ext>
            </a:extLst>
          </p:cNvPr>
          <p:cNvSpPr txBox="1"/>
          <p:nvPr/>
        </p:nvSpPr>
        <p:spPr>
          <a:xfrm>
            <a:off x="471717" y="1556035"/>
            <a:ext cx="1375546" cy="434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홈 페이지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="" xmlns:a16="http://schemas.microsoft.com/office/drawing/2014/main" id="{71EB9964-9B14-D0D4-54F3-7F391DC97D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717" y="2016532"/>
            <a:ext cx="3176034" cy="2625905"/>
          </a:xfrm>
          <a:prstGeom prst="rect">
            <a:avLst/>
          </a:prstGeom>
        </p:spPr>
      </p:pic>
      <p:pic>
        <p:nvPicPr>
          <p:cNvPr id="8" name="그래픽 7" descr="배지 1 윤곽선">
            <a:extLst>
              <a:ext uri="{FF2B5EF4-FFF2-40B4-BE49-F238E27FC236}">
                <a16:creationId xmlns="" xmlns:a16="http://schemas.microsoft.com/office/drawing/2014/main" id="{4C962C24-19A8-7261-8FBE-9632D8EAEDF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3392" y="2468890"/>
            <a:ext cx="180000" cy="180000"/>
          </a:xfrm>
          <a:prstGeom prst="rect">
            <a:avLst/>
          </a:prstGeom>
        </p:spPr>
      </p:pic>
      <p:pic>
        <p:nvPicPr>
          <p:cNvPr id="9" name="그래픽 8" descr="배지 윤곽선">
            <a:extLst>
              <a:ext uri="{FF2B5EF4-FFF2-40B4-BE49-F238E27FC236}">
                <a16:creationId xmlns="" xmlns:a16="http://schemas.microsoft.com/office/drawing/2014/main" id="{1BDE4318-65F2-6893-301A-6D160E0AC19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43372" y="2564904"/>
            <a:ext cx="180000" cy="180000"/>
          </a:xfrm>
          <a:prstGeom prst="rect">
            <a:avLst/>
          </a:prstGeom>
        </p:spPr>
      </p:pic>
      <p:pic>
        <p:nvPicPr>
          <p:cNvPr id="10" name="그래픽 9" descr="배지 3 윤곽선">
            <a:extLst>
              <a:ext uri="{FF2B5EF4-FFF2-40B4-BE49-F238E27FC236}">
                <a16:creationId xmlns="" xmlns:a16="http://schemas.microsoft.com/office/drawing/2014/main" id="{1B835EE2-45DF-66CF-108F-FC46FEEDC1AF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03412" y="2672936"/>
            <a:ext cx="180000" cy="180000"/>
          </a:xfrm>
          <a:prstGeom prst="rect">
            <a:avLst/>
          </a:prstGeom>
        </p:spPr>
      </p:pic>
      <p:pic>
        <p:nvPicPr>
          <p:cNvPr id="11" name="그래픽 10" descr="배지 4 윤곽선">
            <a:extLst>
              <a:ext uri="{FF2B5EF4-FFF2-40B4-BE49-F238E27FC236}">
                <a16:creationId xmlns="" xmlns:a16="http://schemas.microsoft.com/office/drawing/2014/main" id="{66D2DF7E-7C22-1FEA-C98C-E99ADBD5885F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43392" y="2852936"/>
            <a:ext cx="180000" cy="180000"/>
          </a:xfrm>
          <a:prstGeom prst="rect">
            <a:avLst/>
          </a:prstGeom>
        </p:spPr>
      </p:pic>
      <p:pic>
        <p:nvPicPr>
          <p:cNvPr id="15" name="그래픽 14" descr="배지 5 윤곽선">
            <a:extLst>
              <a:ext uri="{FF2B5EF4-FFF2-40B4-BE49-F238E27FC236}">
                <a16:creationId xmlns="" xmlns:a16="http://schemas.microsoft.com/office/drawing/2014/main" id="{36A1C99B-6881-DAAE-DE87-544AA698CE85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43392" y="2960968"/>
            <a:ext cx="180000" cy="180000"/>
          </a:xfrm>
          <a:prstGeom prst="rect">
            <a:avLst/>
          </a:prstGeom>
        </p:spPr>
      </p:pic>
      <p:pic>
        <p:nvPicPr>
          <p:cNvPr id="16" name="그래픽 15" descr="배지 1 윤곽선">
            <a:extLst>
              <a:ext uri="{FF2B5EF4-FFF2-40B4-BE49-F238E27FC236}">
                <a16:creationId xmlns="" xmlns:a16="http://schemas.microsoft.com/office/drawing/2014/main" id="{B9734CD8-58F5-5B0A-85C6-4BD88A8816BA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27768" y="1664804"/>
            <a:ext cx="360000" cy="3600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D360E07B-1691-B9ED-E3E6-2BDF30666F7E}"/>
              </a:ext>
            </a:extLst>
          </p:cNvPr>
          <p:cNvSpPr txBox="1"/>
          <p:nvPr/>
        </p:nvSpPr>
        <p:spPr>
          <a:xfrm>
            <a:off x="4187768" y="1601754"/>
            <a:ext cx="1692208" cy="434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회원관리 페이지</a:t>
            </a:r>
          </a:p>
        </p:txBody>
      </p:sp>
      <p:pic>
        <p:nvPicPr>
          <p:cNvPr id="20" name="그래픽 19" descr="배지 1 윤곽선">
            <a:extLst>
              <a:ext uri="{FF2B5EF4-FFF2-40B4-BE49-F238E27FC236}">
                <a16:creationId xmlns="" xmlns:a16="http://schemas.microsoft.com/office/drawing/2014/main" id="{2B3D945D-DAEB-2BF2-5E52-3BA051ACAF60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371836" y="3154186"/>
            <a:ext cx="360000" cy="36000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="" xmlns:a16="http://schemas.microsoft.com/office/drawing/2014/main" id="{65C942F3-E0D6-4EFC-4DEA-9A497589522B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367808" y="4095085"/>
            <a:ext cx="3918657" cy="2423616"/>
          </a:xfrm>
          <a:prstGeom prst="rect">
            <a:avLst/>
          </a:prstGeom>
        </p:spPr>
      </p:pic>
      <p:pic>
        <p:nvPicPr>
          <p:cNvPr id="24" name="그래픽 23" descr="배지 1 윤곽선">
            <a:extLst>
              <a:ext uri="{FF2B5EF4-FFF2-40B4-BE49-F238E27FC236}">
                <a16:creationId xmlns="" xmlns:a16="http://schemas.microsoft.com/office/drawing/2014/main" id="{F15FA0AA-AAE5-8C8F-5E04-0F12DA7597B2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4435837" y="3661151"/>
            <a:ext cx="360000" cy="3600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2721F629-3261-ADFA-5D4B-AB1B7D94DBE6}"/>
              </a:ext>
            </a:extLst>
          </p:cNvPr>
          <p:cNvSpPr txBox="1"/>
          <p:nvPr/>
        </p:nvSpPr>
        <p:spPr>
          <a:xfrm>
            <a:off x="4795837" y="3574339"/>
            <a:ext cx="3380363" cy="434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더블 </a:t>
            </a:r>
            <a:r>
              <a:rPr lang="ko-KR" altLang="en-US" sz="1700" b="1" spc="-100" dirty="0" err="1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클릭시</a:t>
            </a:r>
            <a:r>
              <a:rPr lang="en-US" altLang="ko-KR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 User </a:t>
            </a:r>
            <a:r>
              <a:rPr lang="ko-KR" altLang="en-US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페이지 오픈</a:t>
            </a: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="" xmlns:a16="http://schemas.microsoft.com/office/drawing/2014/main" id="{30B93BCA-EE37-9D56-0C8A-D4FDF0AEDB2E}"/>
              </a:ext>
            </a:extLst>
          </p:cNvPr>
          <p:cNvCxnSpPr>
            <a:stCxn id="22" idx="3"/>
          </p:cNvCxnSpPr>
          <p:nvPr/>
        </p:nvCxnSpPr>
        <p:spPr>
          <a:xfrm flipV="1">
            <a:off x="8286465" y="3897052"/>
            <a:ext cx="905879" cy="14098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D46A69B6-C20D-7A2E-CF84-BB23B8B5B725}"/>
              </a:ext>
            </a:extLst>
          </p:cNvPr>
          <p:cNvSpPr txBox="1"/>
          <p:nvPr/>
        </p:nvSpPr>
        <p:spPr>
          <a:xfrm>
            <a:off x="8911849" y="1038231"/>
            <a:ext cx="1692208" cy="434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유저 페이지</a:t>
            </a:r>
          </a:p>
        </p:txBody>
      </p:sp>
      <p:pic>
        <p:nvPicPr>
          <p:cNvPr id="30" name="그래픽 19" descr="배지 1 윤곽선">
            <a:extLst>
              <a:ext uri="{FF2B5EF4-FFF2-40B4-BE49-F238E27FC236}">
                <a16:creationId xmlns="" xmlns:a16="http://schemas.microsoft.com/office/drawing/2014/main" id="{2B3D945D-DAEB-2BF2-5E52-3BA051ACAF60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606698" y="1112452"/>
            <a:ext cx="360000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5041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0249" y="1619842"/>
            <a:ext cx="4881600" cy="44907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5740" y="2749448"/>
            <a:ext cx="3496966" cy="3232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03</a:t>
            </a:r>
            <a:r>
              <a:rPr lang="en-US" altLang="ko-KR" sz="4000" b="1" dirty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3570208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기능 코드 요약 및 정리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=""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 flipV="1">
            <a:off x="3179676" y="717736"/>
            <a:ext cx="8744320" cy="10402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F84CE34E-C7C1-4DD4-A0D0-B0D83CF9FEFF}"/>
              </a:ext>
            </a:extLst>
          </p:cNvPr>
          <p:cNvSpPr txBox="1"/>
          <p:nvPr/>
        </p:nvSpPr>
        <p:spPr>
          <a:xfrm>
            <a:off x="623393" y="873603"/>
            <a:ext cx="3860328" cy="434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회원관리 </a:t>
            </a:r>
            <a:r>
              <a:rPr lang="en-US" altLang="ko-KR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(</a:t>
            </a:r>
            <a:r>
              <a:rPr lang="en-US" altLang="ko-KR" sz="1700" b="1" spc="-100" dirty="0" err="1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UserManagementController</a:t>
            </a:r>
            <a:r>
              <a:rPr lang="en-US" altLang="ko-KR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)</a:t>
            </a:r>
            <a:endParaRPr lang="ko-KR" altLang="en-US" sz="1700" b="1" spc="-100" dirty="0"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21887" y="817585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D726A176-E403-814D-9B11-56E91A4C43BF}"/>
              </a:ext>
            </a:extLst>
          </p:cNvPr>
          <p:cNvSpPr txBox="1"/>
          <p:nvPr/>
        </p:nvSpPr>
        <p:spPr>
          <a:xfrm>
            <a:off x="471717" y="1556035"/>
            <a:ext cx="1375546" cy="434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홈 페이지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="" xmlns:a16="http://schemas.microsoft.com/office/drawing/2014/main" id="{71EB9964-9B14-D0D4-54F3-7F391DC97D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717" y="2016532"/>
            <a:ext cx="3176034" cy="2625905"/>
          </a:xfrm>
          <a:prstGeom prst="rect">
            <a:avLst/>
          </a:prstGeom>
        </p:spPr>
      </p:pic>
      <p:pic>
        <p:nvPicPr>
          <p:cNvPr id="8" name="그래픽 7" descr="배지 1 윤곽선">
            <a:extLst>
              <a:ext uri="{FF2B5EF4-FFF2-40B4-BE49-F238E27FC236}">
                <a16:creationId xmlns="" xmlns:a16="http://schemas.microsoft.com/office/drawing/2014/main" id="{4C962C24-19A8-7261-8FBE-9632D8EAEDF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3392" y="2468890"/>
            <a:ext cx="180000" cy="180000"/>
          </a:xfrm>
          <a:prstGeom prst="rect">
            <a:avLst/>
          </a:prstGeom>
        </p:spPr>
      </p:pic>
      <p:pic>
        <p:nvPicPr>
          <p:cNvPr id="9" name="그래픽 8" descr="배지 윤곽선">
            <a:extLst>
              <a:ext uri="{FF2B5EF4-FFF2-40B4-BE49-F238E27FC236}">
                <a16:creationId xmlns="" xmlns:a16="http://schemas.microsoft.com/office/drawing/2014/main" id="{1BDE4318-65F2-6893-301A-6D160E0AC19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43372" y="2564904"/>
            <a:ext cx="180000" cy="180000"/>
          </a:xfrm>
          <a:prstGeom prst="rect">
            <a:avLst/>
          </a:prstGeom>
        </p:spPr>
      </p:pic>
      <p:pic>
        <p:nvPicPr>
          <p:cNvPr id="10" name="그래픽 9" descr="배지 3 윤곽선">
            <a:extLst>
              <a:ext uri="{FF2B5EF4-FFF2-40B4-BE49-F238E27FC236}">
                <a16:creationId xmlns="" xmlns:a16="http://schemas.microsoft.com/office/drawing/2014/main" id="{1B835EE2-45DF-66CF-108F-FC46FEEDC1AF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03412" y="2672936"/>
            <a:ext cx="180000" cy="180000"/>
          </a:xfrm>
          <a:prstGeom prst="rect">
            <a:avLst/>
          </a:prstGeom>
        </p:spPr>
      </p:pic>
      <p:pic>
        <p:nvPicPr>
          <p:cNvPr id="11" name="그래픽 10" descr="배지 4 윤곽선">
            <a:extLst>
              <a:ext uri="{FF2B5EF4-FFF2-40B4-BE49-F238E27FC236}">
                <a16:creationId xmlns="" xmlns:a16="http://schemas.microsoft.com/office/drawing/2014/main" id="{66D2DF7E-7C22-1FEA-C98C-E99ADBD5885F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43392" y="2852936"/>
            <a:ext cx="180000" cy="180000"/>
          </a:xfrm>
          <a:prstGeom prst="rect">
            <a:avLst/>
          </a:prstGeom>
        </p:spPr>
      </p:pic>
      <p:pic>
        <p:nvPicPr>
          <p:cNvPr id="15" name="그래픽 14" descr="배지 5 윤곽선">
            <a:extLst>
              <a:ext uri="{FF2B5EF4-FFF2-40B4-BE49-F238E27FC236}">
                <a16:creationId xmlns="" xmlns:a16="http://schemas.microsoft.com/office/drawing/2014/main" id="{36A1C99B-6881-DAAE-DE87-544AA698CE85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43392" y="2960968"/>
            <a:ext cx="180000" cy="180000"/>
          </a:xfrm>
          <a:prstGeom prst="rect">
            <a:avLst/>
          </a:prstGeom>
        </p:spPr>
      </p:pic>
      <p:pic>
        <p:nvPicPr>
          <p:cNvPr id="16" name="그래픽 15" descr="배지 1 윤곽선">
            <a:extLst>
              <a:ext uri="{FF2B5EF4-FFF2-40B4-BE49-F238E27FC236}">
                <a16:creationId xmlns="" xmlns:a16="http://schemas.microsoft.com/office/drawing/2014/main" id="{B9734CD8-58F5-5B0A-85C6-4BD88A8816BA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27768" y="1223798"/>
            <a:ext cx="360000" cy="3600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D360E07B-1691-B9ED-E3E6-2BDF30666F7E}"/>
              </a:ext>
            </a:extLst>
          </p:cNvPr>
          <p:cNvSpPr txBox="1"/>
          <p:nvPr/>
        </p:nvSpPr>
        <p:spPr>
          <a:xfrm>
            <a:off x="4187768" y="1160748"/>
            <a:ext cx="1692208" cy="434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회원관리 페이지</a:t>
            </a:r>
          </a:p>
        </p:txBody>
      </p:sp>
      <p:pic>
        <p:nvPicPr>
          <p:cNvPr id="24" name="그래픽 23" descr="배지 1 윤곽선">
            <a:extLst>
              <a:ext uri="{FF2B5EF4-FFF2-40B4-BE49-F238E27FC236}">
                <a16:creationId xmlns="" xmlns:a16="http://schemas.microsoft.com/office/drawing/2014/main" id="{F15FA0AA-AAE5-8C8F-5E04-0F12DA7597B2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8656337" y="1231433"/>
            <a:ext cx="360000" cy="3600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2721F629-3261-ADFA-5D4B-AB1B7D94DBE6}"/>
              </a:ext>
            </a:extLst>
          </p:cNvPr>
          <p:cNvSpPr txBox="1"/>
          <p:nvPr/>
        </p:nvSpPr>
        <p:spPr>
          <a:xfrm>
            <a:off x="8656337" y="4148737"/>
            <a:ext cx="3164299" cy="4847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700" b="1" spc="-10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회원관리 페이지에서 로드</a:t>
            </a:r>
            <a:endParaRPr lang="ko-KR" altLang="en-US" sz="1700" b="1" spc="-100" dirty="0"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="" xmlns:a16="http://schemas.microsoft.com/office/drawing/2014/main" id="{30B93BCA-EE37-9D56-0C8A-D4FDF0AEDB2E}"/>
              </a:ext>
            </a:extLst>
          </p:cNvPr>
          <p:cNvCxnSpPr/>
          <p:nvPr/>
        </p:nvCxnSpPr>
        <p:spPr>
          <a:xfrm flipH="1">
            <a:off x="4187769" y="2672936"/>
            <a:ext cx="466022" cy="10440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D46A69B6-C20D-7A2E-CF84-BB23B8B5B725}"/>
              </a:ext>
            </a:extLst>
          </p:cNvPr>
          <p:cNvSpPr txBox="1"/>
          <p:nvPr/>
        </p:nvSpPr>
        <p:spPr>
          <a:xfrm>
            <a:off x="4943852" y="2942936"/>
            <a:ext cx="1692208" cy="434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700" b="1" spc="-100" dirty="0">
                <a:solidFill>
                  <a:schemeClr val="bg1"/>
                </a:solidFill>
                <a:latin typeface="+mn-ea"/>
                <a:ea typeface="+mn-ea"/>
              </a:rPr>
              <a:t>유저</a:t>
            </a:r>
            <a:r>
              <a:rPr lang="ko-KR" altLang="en-US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 </a:t>
            </a:r>
            <a:r>
              <a:rPr lang="ko-KR" altLang="en-US" sz="1700" b="1" spc="-100" dirty="0">
                <a:solidFill>
                  <a:schemeClr val="bg1"/>
                </a:solidFill>
                <a:latin typeface="+mn-ea"/>
                <a:ea typeface="+mn-ea"/>
              </a:rPr>
              <a:t>페이지</a:t>
            </a:r>
          </a:p>
        </p:txBody>
      </p:sp>
      <p:pic>
        <p:nvPicPr>
          <p:cNvPr id="28" name="그래픽 19" descr="배지 1 윤곽선">
            <a:extLst>
              <a:ext uri="{FF2B5EF4-FFF2-40B4-BE49-F238E27FC236}">
                <a16:creationId xmlns="" xmlns:a16="http://schemas.microsoft.com/office/drawing/2014/main" id="{2B3D945D-DAEB-2BF2-5E52-3BA051ACAF60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4331591" y="2378890"/>
            <a:ext cx="360000" cy="360000"/>
          </a:xfrm>
          <a:prstGeom prst="rect">
            <a:avLst/>
          </a:prstGeom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6280" y="1772816"/>
            <a:ext cx="3350657" cy="2431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8" name="TextBox 37">
            <a:extLst>
              <a:ext uri="{FF2B5EF4-FFF2-40B4-BE49-F238E27FC236}">
                <a16:creationId xmlns="" xmlns:a16="http://schemas.microsoft.com/office/drawing/2014/main" id="{2721F629-3261-ADFA-5D4B-AB1B7D94DBE6}"/>
              </a:ext>
            </a:extLst>
          </p:cNvPr>
          <p:cNvSpPr txBox="1"/>
          <p:nvPr/>
        </p:nvSpPr>
        <p:spPr>
          <a:xfrm>
            <a:off x="9168737" y="1313148"/>
            <a:ext cx="2480263" cy="434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700" b="1" spc="-100" dirty="0" err="1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인적사항</a:t>
            </a:r>
            <a:r>
              <a:rPr lang="ko-KR" altLang="en-US" sz="1700" b="1" spc="-10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 연동</a:t>
            </a:r>
            <a:endParaRPr lang="ko-KR" altLang="en-US" sz="1700" b="1" spc="-100" dirty="0"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</p:txBody>
      </p:sp>
      <p:pic>
        <p:nvPicPr>
          <p:cNvPr id="2054" name="Picture 6"/>
          <p:cNvPicPr>
            <a:picLocks noChangeAspect="1" noChangeArrowheads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12" b="420"/>
          <a:stretch/>
        </p:blipFill>
        <p:spPr bwMode="auto">
          <a:xfrm>
            <a:off x="8616279" y="4608000"/>
            <a:ext cx="3478669" cy="169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40" name="직선 연결선 39">
            <a:extLst>
              <a:ext uri="{FF2B5EF4-FFF2-40B4-BE49-F238E27FC236}">
                <a16:creationId xmlns="" xmlns:a16="http://schemas.microsoft.com/office/drawing/2014/main" id="{680A12EE-95C4-777B-9CAA-B85AB3846F1A}"/>
              </a:ext>
            </a:extLst>
          </p:cNvPr>
          <p:cNvCxnSpPr/>
          <p:nvPr/>
        </p:nvCxnSpPr>
        <p:spPr>
          <a:xfrm>
            <a:off x="8808697" y="4869160"/>
            <a:ext cx="25078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="" xmlns:a16="http://schemas.microsoft.com/office/drawing/2014/main" id="{680A12EE-95C4-777B-9CAA-B85AB3846F1A}"/>
              </a:ext>
            </a:extLst>
          </p:cNvPr>
          <p:cNvCxnSpPr/>
          <p:nvPr/>
        </p:nvCxnSpPr>
        <p:spPr>
          <a:xfrm>
            <a:off x="8836337" y="6123507"/>
            <a:ext cx="168815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="" xmlns:a16="http://schemas.microsoft.com/office/drawing/2014/main" id="{680A12EE-95C4-777B-9CAA-B85AB3846F1A}"/>
              </a:ext>
            </a:extLst>
          </p:cNvPr>
          <p:cNvCxnSpPr/>
          <p:nvPr/>
        </p:nvCxnSpPr>
        <p:spPr>
          <a:xfrm>
            <a:off x="8792872" y="6238607"/>
            <a:ext cx="942010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19093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0249" y="1619842"/>
            <a:ext cx="4881600" cy="44907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5740" y="2749448"/>
            <a:ext cx="3496966" cy="3232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03</a:t>
            </a:r>
            <a:r>
              <a:rPr lang="en-US" altLang="ko-KR" sz="4000" b="1" dirty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3570208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기능 코드 요약 및 정리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=""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 flipV="1">
            <a:off x="3179676" y="717736"/>
            <a:ext cx="8744320" cy="10402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F84CE34E-C7C1-4DD4-A0D0-B0D83CF9FEFF}"/>
              </a:ext>
            </a:extLst>
          </p:cNvPr>
          <p:cNvSpPr txBox="1"/>
          <p:nvPr/>
        </p:nvSpPr>
        <p:spPr>
          <a:xfrm>
            <a:off x="623393" y="873603"/>
            <a:ext cx="3860328" cy="434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회원관리 </a:t>
            </a:r>
            <a:r>
              <a:rPr lang="en-US" altLang="ko-KR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(</a:t>
            </a:r>
            <a:r>
              <a:rPr lang="en-US" altLang="ko-KR" sz="1700" b="1" spc="-100" dirty="0" err="1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UserManagementController</a:t>
            </a:r>
            <a:r>
              <a:rPr lang="en-US" altLang="ko-KR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)</a:t>
            </a:r>
            <a:endParaRPr lang="ko-KR" altLang="en-US" sz="1700" b="1" spc="-100" dirty="0"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21887" y="817585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D726A176-E403-814D-9B11-56E91A4C43BF}"/>
              </a:ext>
            </a:extLst>
          </p:cNvPr>
          <p:cNvSpPr txBox="1"/>
          <p:nvPr/>
        </p:nvSpPr>
        <p:spPr>
          <a:xfrm>
            <a:off x="471717" y="1556035"/>
            <a:ext cx="1375546" cy="434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홈 페이지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="" xmlns:a16="http://schemas.microsoft.com/office/drawing/2014/main" id="{71EB9964-9B14-D0D4-54F3-7F391DC97D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717" y="2016532"/>
            <a:ext cx="3176034" cy="2625905"/>
          </a:xfrm>
          <a:prstGeom prst="rect">
            <a:avLst/>
          </a:prstGeom>
        </p:spPr>
      </p:pic>
      <p:pic>
        <p:nvPicPr>
          <p:cNvPr id="8" name="그래픽 7" descr="배지 1 윤곽선">
            <a:extLst>
              <a:ext uri="{FF2B5EF4-FFF2-40B4-BE49-F238E27FC236}">
                <a16:creationId xmlns="" xmlns:a16="http://schemas.microsoft.com/office/drawing/2014/main" id="{4C962C24-19A8-7261-8FBE-9632D8EAEDF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3392" y="2468890"/>
            <a:ext cx="180000" cy="180000"/>
          </a:xfrm>
          <a:prstGeom prst="rect">
            <a:avLst/>
          </a:prstGeom>
        </p:spPr>
      </p:pic>
      <p:pic>
        <p:nvPicPr>
          <p:cNvPr id="9" name="그래픽 8" descr="배지 윤곽선">
            <a:extLst>
              <a:ext uri="{FF2B5EF4-FFF2-40B4-BE49-F238E27FC236}">
                <a16:creationId xmlns="" xmlns:a16="http://schemas.microsoft.com/office/drawing/2014/main" id="{1BDE4318-65F2-6893-301A-6D160E0AC19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43372" y="2564904"/>
            <a:ext cx="180000" cy="180000"/>
          </a:xfrm>
          <a:prstGeom prst="rect">
            <a:avLst/>
          </a:prstGeom>
        </p:spPr>
      </p:pic>
      <p:pic>
        <p:nvPicPr>
          <p:cNvPr id="10" name="그래픽 9" descr="배지 3 윤곽선">
            <a:extLst>
              <a:ext uri="{FF2B5EF4-FFF2-40B4-BE49-F238E27FC236}">
                <a16:creationId xmlns="" xmlns:a16="http://schemas.microsoft.com/office/drawing/2014/main" id="{1B835EE2-45DF-66CF-108F-FC46FEEDC1AF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03412" y="2672936"/>
            <a:ext cx="180000" cy="180000"/>
          </a:xfrm>
          <a:prstGeom prst="rect">
            <a:avLst/>
          </a:prstGeom>
        </p:spPr>
      </p:pic>
      <p:pic>
        <p:nvPicPr>
          <p:cNvPr id="11" name="그래픽 10" descr="배지 4 윤곽선">
            <a:extLst>
              <a:ext uri="{FF2B5EF4-FFF2-40B4-BE49-F238E27FC236}">
                <a16:creationId xmlns="" xmlns:a16="http://schemas.microsoft.com/office/drawing/2014/main" id="{66D2DF7E-7C22-1FEA-C98C-E99ADBD5885F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43392" y="2852936"/>
            <a:ext cx="180000" cy="180000"/>
          </a:xfrm>
          <a:prstGeom prst="rect">
            <a:avLst/>
          </a:prstGeom>
        </p:spPr>
      </p:pic>
      <p:pic>
        <p:nvPicPr>
          <p:cNvPr id="15" name="그래픽 14" descr="배지 5 윤곽선">
            <a:extLst>
              <a:ext uri="{FF2B5EF4-FFF2-40B4-BE49-F238E27FC236}">
                <a16:creationId xmlns="" xmlns:a16="http://schemas.microsoft.com/office/drawing/2014/main" id="{36A1C99B-6881-DAAE-DE87-544AA698CE85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43392" y="2960968"/>
            <a:ext cx="180000" cy="180000"/>
          </a:xfrm>
          <a:prstGeom prst="rect">
            <a:avLst/>
          </a:prstGeom>
        </p:spPr>
      </p:pic>
      <p:pic>
        <p:nvPicPr>
          <p:cNvPr id="16" name="그래픽 15" descr="배지 1 윤곽선">
            <a:extLst>
              <a:ext uri="{FF2B5EF4-FFF2-40B4-BE49-F238E27FC236}">
                <a16:creationId xmlns="" xmlns:a16="http://schemas.microsoft.com/office/drawing/2014/main" id="{B9734CD8-58F5-5B0A-85C6-4BD88A8816BA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27768" y="1223798"/>
            <a:ext cx="360000" cy="3600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D360E07B-1691-B9ED-E3E6-2BDF30666F7E}"/>
              </a:ext>
            </a:extLst>
          </p:cNvPr>
          <p:cNvSpPr txBox="1"/>
          <p:nvPr/>
        </p:nvSpPr>
        <p:spPr>
          <a:xfrm>
            <a:off x="4187768" y="1160748"/>
            <a:ext cx="1692208" cy="434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회원관리 페이지</a:t>
            </a:r>
          </a:p>
        </p:txBody>
      </p:sp>
      <p:pic>
        <p:nvPicPr>
          <p:cNvPr id="24" name="그래픽 23" descr="배지 1 윤곽선">
            <a:extLst>
              <a:ext uri="{FF2B5EF4-FFF2-40B4-BE49-F238E27FC236}">
                <a16:creationId xmlns="" xmlns:a16="http://schemas.microsoft.com/office/drawing/2014/main" id="{F15FA0AA-AAE5-8C8F-5E04-0F12DA7597B2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8656337" y="1231433"/>
            <a:ext cx="360000" cy="3600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2721F629-3261-ADFA-5D4B-AB1B7D94DBE6}"/>
              </a:ext>
            </a:extLst>
          </p:cNvPr>
          <p:cNvSpPr txBox="1"/>
          <p:nvPr/>
        </p:nvSpPr>
        <p:spPr>
          <a:xfrm>
            <a:off x="9016337" y="1160748"/>
            <a:ext cx="2480263" cy="434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700" b="1" spc="-100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회원권 연동</a:t>
            </a:r>
            <a:endParaRPr lang="ko-KR" altLang="en-US" sz="1700" b="1" spc="-100" dirty="0"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="" xmlns:a16="http://schemas.microsoft.com/office/drawing/2014/main" id="{30B93BCA-EE37-9D56-0C8A-D4FDF0AEDB2E}"/>
              </a:ext>
            </a:extLst>
          </p:cNvPr>
          <p:cNvCxnSpPr/>
          <p:nvPr/>
        </p:nvCxnSpPr>
        <p:spPr>
          <a:xfrm flipH="1">
            <a:off x="4187769" y="2672936"/>
            <a:ext cx="466022" cy="10440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D46A69B6-C20D-7A2E-CF84-BB23B8B5B725}"/>
              </a:ext>
            </a:extLst>
          </p:cNvPr>
          <p:cNvSpPr txBox="1"/>
          <p:nvPr/>
        </p:nvSpPr>
        <p:spPr>
          <a:xfrm>
            <a:off x="4943852" y="2942936"/>
            <a:ext cx="1692208" cy="434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700" b="1" spc="-100" dirty="0">
                <a:solidFill>
                  <a:schemeClr val="bg1"/>
                </a:solidFill>
                <a:latin typeface="+mn-ea"/>
                <a:ea typeface="+mn-ea"/>
              </a:rPr>
              <a:t>유저</a:t>
            </a:r>
            <a:r>
              <a:rPr lang="ko-KR" altLang="en-US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 </a:t>
            </a:r>
            <a:r>
              <a:rPr lang="ko-KR" altLang="en-US" sz="1700" b="1" spc="-100" dirty="0">
                <a:solidFill>
                  <a:schemeClr val="bg1"/>
                </a:solidFill>
                <a:latin typeface="+mn-ea"/>
                <a:ea typeface="+mn-ea"/>
              </a:rPr>
              <a:t>페이지</a:t>
            </a:r>
          </a:p>
        </p:txBody>
      </p:sp>
      <p:pic>
        <p:nvPicPr>
          <p:cNvPr id="28" name="그래픽 19" descr="배지 1 윤곽선">
            <a:extLst>
              <a:ext uri="{FF2B5EF4-FFF2-40B4-BE49-F238E27FC236}">
                <a16:creationId xmlns="" xmlns:a16="http://schemas.microsoft.com/office/drawing/2014/main" id="{2B3D945D-DAEB-2BF2-5E52-3BA051ACAF60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6924132" y="2316398"/>
            <a:ext cx="360000" cy="360000"/>
          </a:xfrm>
          <a:prstGeom prst="rect">
            <a:avLst/>
          </a:prstGeom>
        </p:spPr>
      </p:pic>
      <p:cxnSp>
        <p:nvCxnSpPr>
          <p:cNvPr id="31" name="직선 화살표 연결선 30">
            <a:extLst>
              <a:ext uri="{FF2B5EF4-FFF2-40B4-BE49-F238E27FC236}">
                <a16:creationId xmlns="" xmlns:a16="http://schemas.microsoft.com/office/drawing/2014/main" id="{30B93BCA-EE37-9D56-0C8A-D4FDF0AEDB2E}"/>
              </a:ext>
            </a:extLst>
          </p:cNvPr>
          <p:cNvCxnSpPr/>
          <p:nvPr/>
        </p:nvCxnSpPr>
        <p:spPr>
          <a:xfrm flipH="1">
            <a:off x="5504224" y="2672936"/>
            <a:ext cx="1729850" cy="19695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3373" y="1600088"/>
            <a:ext cx="3387283" cy="49252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463599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2B24A462-8640-0338-73C1-10D30FF3DF7A}"/>
              </a:ext>
            </a:extLst>
          </p:cNvPr>
          <p:cNvSpPr txBox="1"/>
          <p:nvPr/>
        </p:nvSpPr>
        <p:spPr>
          <a:xfrm>
            <a:off x="3719736" y="1412776"/>
            <a:ext cx="5148552" cy="2014367"/>
          </a:xfrm>
          <a:prstGeom prst="rect">
            <a:avLst/>
          </a:prstGeom>
          <a:noFill/>
          <a:ln w="3810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endParaRPr lang="ko-KR" altLang="en-US" dirty="0"/>
          </a:p>
        </p:txBody>
      </p:sp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1744" y="1674242"/>
            <a:ext cx="4803124" cy="44907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03</a:t>
            </a:r>
            <a:r>
              <a:rPr lang="en-US" altLang="ko-KR" sz="4000" b="1" dirty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3570208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기능 코드 요약 및 정리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=""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 flipV="1">
            <a:off x="3179676" y="717736"/>
            <a:ext cx="8744320" cy="10402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F84CE34E-C7C1-4DD4-A0D0-B0D83CF9FEFF}"/>
              </a:ext>
            </a:extLst>
          </p:cNvPr>
          <p:cNvSpPr txBox="1"/>
          <p:nvPr/>
        </p:nvSpPr>
        <p:spPr>
          <a:xfrm>
            <a:off x="623393" y="873603"/>
            <a:ext cx="3860328" cy="434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회원관리 </a:t>
            </a:r>
            <a:r>
              <a:rPr lang="en-US" altLang="ko-KR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(</a:t>
            </a:r>
            <a:r>
              <a:rPr lang="en-US" altLang="ko-KR" sz="1700" b="1" spc="-100" dirty="0" err="1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UserManagementController</a:t>
            </a:r>
            <a:r>
              <a:rPr lang="en-US" altLang="ko-KR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)</a:t>
            </a:r>
            <a:endParaRPr lang="ko-KR" altLang="en-US" sz="1700" b="1" spc="-100" dirty="0"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21887" y="817585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D726A176-E403-814D-9B11-56E91A4C43BF}"/>
              </a:ext>
            </a:extLst>
          </p:cNvPr>
          <p:cNvSpPr txBox="1"/>
          <p:nvPr/>
        </p:nvSpPr>
        <p:spPr>
          <a:xfrm>
            <a:off x="471717" y="1556035"/>
            <a:ext cx="1375546" cy="434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홈 페이지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="" xmlns:a16="http://schemas.microsoft.com/office/drawing/2014/main" id="{71EB9964-9B14-D0D4-54F3-7F391DC97D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717" y="2016532"/>
            <a:ext cx="3176034" cy="2625905"/>
          </a:xfrm>
          <a:prstGeom prst="rect">
            <a:avLst/>
          </a:prstGeom>
        </p:spPr>
      </p:pic>
      <p:pic>
        <p:nvPicPr>
          <p:cNvPr id="8" name="그래픽 7" descr="배지 1 윤곽선">
            <a:extLst>
              <a:ext uri="{FF2B5EF4-FFF2-40B4-BE49-F238E27FC236}">
                <a16:creationId xmlns="" xmlns:a16="http://schemas.microsoft.com/office/drawing/2014/main" id="{4C962C24-19A8-7261-8FBE-9632D8EAEDF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3392" y="2468890"/>
            <a:ext cx="180000" cy="180000"/>
          </a:xfrm>
          <a:prstGeom prst="rect">
            <a:avLst/>
          </a:prstGeom>
        </p:spPr>
      </p:pic>
      <p:pic>
        <p:nvPicPr>
          <p:cNvPr id="9" name="그래픽 8" descr="배지 윤곽선">
            <a:extLst>
              <a:ext uri="{FF2B5EF4-FFF2-40B4-BE49-F238E27FC236}">
                <a16:creationId xmlns="" xmlns:a16="http://schemas.microsoft.com/office/drawing/2014/main" id="{1BDE4318-65F2-6893-301A-6D160E0AC19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3372" y="2564904"/>
            <a:ext cx="180000" cy="180000"/>
          </a:xfrm>
          <a:prstGeom prst="rect">
            <a:avLst/>
          </a:prstGeom>
        </p:spPr>
      </p:pic>
      <p:pic>
        <p:nvPicPr>
          <p:cNvPr id="10" name="그래픽 9" descr="배지 3 윤곽선">
            <a:extLst>
              <a:ext uri="{FF2B5EF4-FFF2-40B4-BE49-F238E27FC236}">
                <a16:creationId xmlns="" xmlns:a16="http://schemas.microsoft.com/office/drawing/2014/main" id="{1B835EE2-45DF-66CF-108F-FC46FEEDC1A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03412" y="2672936"/>
            <a:ext cx="180000" cy="180000"/>
          </a:xfrm>
          <a:prstGeom prst="rect">
            <a:avLst/>
          </a:prstGeom>
        </p:spPr>
      </p:pic>
      <p:pic>
        <p:nvPicPr>
          <p:cNvPr id="11" name="그래픽 10" descr="배지 4 윤곽선">
            <a:extLst>
              <a:ext uri="{FF2B5EF4-FFF2-40B4-BE49-F238E27FC236}">
                <a16:creationId xmlns="" xmlns:a16="http://schemas.microsoft.com/office/drawing/2014/main" id="{66D2DF7E-7C22-1FEA-C98C-E99ADBD5885F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43392" y="2852936"/>
            <a:ext cx="180000" cy="180000"/>
          </a:xfrm>
          <a:prstGeom prst="rect">
            <a:avLst/>
          </a:prstGeom>
        </p:spPr>
      </p:pic>
      <p:pic>
        <p:nvPicPr>
          <p:cNvPr id="15" name="그래픽 14" descr="배지 5 윤곽선">
            <a:extLst>
              <a:ext uri="{FF2B5EF4-FFF2-40B4-BE49-F238E27FC236}">
                <a16:creationId xmlns="" xmlns:a16="http://schemas.microsoft.com/office/drawing/2014/main" id="{36A1C99B-6881-DAAE-DE87-544AA698CE85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43392" y="2960968"/>
            <a:ext cx="180000" cy="180000"/>
          </a:xfrm>
          <a:prstGeom prst="rect">
            <a:avLst/>
          </a:prstGeom>
        </p:spPr>
      </p:pic>
      <p:pic>
        <p:nvPicPr>
          <p:cNvPr id="16" name="그래픽 15" descr="배지 1 윤곽선">
            <a:extLst>
              <a:ext uri="{FF2B5EF4-FFF2-40B4-BE49-F238E27FC236}">
                <a16:creationId xmlns="" xmlns:a16="http://schemas.microsoft.com/office/drawing/2014/main" id="{B9734CD8-58F5-5B0A-85C6-4BD88A8816BA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24808" y="1259802"/>
            <a:ext cx="360000" cy="3600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D360E07B-1691-B9ED-E3E6-2BDF30666F7E}"/>
              </a:ext>
            </a:extLst>
          </p:cNvPr>
          <p:cNvSpPr txBox="1"/>
          <p:nvPr/>
        </p:nvSpPr>
        <p:spPr>
          <a:xfrm>
            <a:off x="3984808" y="1196752"/>
            <a:ext cx="1692208" cy="434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회원관리 페이지</a:t>
            </a:r>
          </a:p>
        </p:txBody>
      </p:sp>
      <p:pic>
        <p:nvPicPr>
          <p:cNvPr id="20" name="그래픽 19" descr="배지 1 윤곽선">
            <a:extLst>
              <a:ext uri="{FF2B5EF4-FFF2-40B4-BE49-F238E27FC236}">
                <a16:creationId xmlns="" xmlns:a16="http://schemas.microsoft.com/office/drawing/2014/main" id="{2B3D945D-DAEB-2BF2-5E52-3BA051ACAF60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191836" y="2512691"/>
            <a:ext cx="360000" cy="360000"/>
          </a:xfrm>
          <a:prstGeom prst="rect">
            <a:avLst/>
          </a:prstGeom>
        </p:spPr>
      </p:pic>
      <p:pic>
        <p:nvPicPr>
          <p:cNvPr id="14" name="그래픽 13" descr="배지 윤곽선">
            <a:extLst>
              <a:ext uri="{FF2B5EF4-FFF2-40B4-BE49-F238E27FC236}">
                <a16:creationId xmlns="" xmlns:a16="http://schemas.microsoft.com/office/drawing/2014/main" id="{D2993E86-B6D9-DC24-AF83-782A3781F157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4930022" y="1847648"/>
            <a:ext cx="360000" cy="36000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="" xmlns:a16="http://schemas.microsoft.com/office/drawing/2014/main" id="{68DA70B6-1A99-8DDF-66F1-42AE754B0A81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304906" y="3591707"/>
            <a:ext cx="3913223" cy="3185665"/>
          </a:xfrm>
          <a:prstGeom prst="rect">
            <a:avLst/>
          </a:prstGeom>
        </p:spPr>
      </p:pic>
      <p:pic>
        <p:nvPicPr>
          <p:cNvPr id="26" name="그래픽 25" descr="배지 윤곽선">
            <a:extLst>
              <a:ext uri="{FF2B5EF4-FFF2-40B4-BE49-F238E27FC236}">
                <a16:creationId xmlns="" xmlns:a16="http://schemas.microsoft.com/office/drawing/2014/main" id="{0C522429-57B0-FB59-DC6D-64FCAC8E5234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4124906" y="3260729"/>
            <a:ext cx="360000" cy="3600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6AC3ABD7-EB10-20E9-9B56-D91EC88889D1}"/>
              </a:ext>
            </a:extLst>
          </p:cNvPr>
          <p:cNvSpPr txBox="1"/>
          <p:nvPr/>
        </p:nvSpPr>
        <p:spPr>
          <a:xfrm>
            <a:off x="4483720" y="3197365"/>
            <a:ext cx="3808523" cy="434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전체</a:t>
            </a:r>
            <a:r>
              <a:rPr lang="en-US" altLang="ko-KR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, </a:t>
            </a:r>
            <a:r>
              <a:rPr lang="ko-KR" altLang="en-US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활성</a:t>
            </a:r>
            <a:r>
              <a:rPr lang="en-US" altLang="ko-KR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, </a:t>
            </a:r>
            <a:r>
              <a:rPr lang="ko-KR" altLang="en-US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비활성 메뉴 클릭 시</a:t>
            </a:r>
          </a:p>
        </p:txBody>
      </p:sp>
      <p:pic>
        <p:nvPicPr>
          <p:cNvPr id="30" name="그림 29">
            <a:extLst>
              <a:ext uri="{FF2B5EF4-FFF2-40B4-BE49-F238E27FC236}">
                <a16:creationId xmlns="" xmlns:a16="http://schemas.microsoft.com/office/drawing/2014/main" id="{453C2487-E94A-DF72-BBA1-AAE9D5EB9C59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068889" y="1475677"/>
            <a:ext cx="2686425" cy="1114581"/>
          </a:xfrm>
          <a:prstGeom prst="rect">
            <a:avLst/>
          </a:prstGeom>
        </p:spPr>
      </p:pic>
      <p:pic>
        <p:nvPicPr>
          <p:cNvPr id="31" name="그래픽 30" descr="배지 윤곽선">
            <a:extLst>
              <a:ext uri="{FF2B5EF4-FFF2-40B4-BE49-F238E27FC236}">
                <a16:creationId xmlns="" xmlns:a16="http://schemas.microsoft.com/office/drawing/2014/main" id="{4817CC44-A882-ADE5-EDF6-EC8A05E875C0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8716550" y="1172323"/>
            <a:ext cx="360000" cy="360000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="" xmlns:a16="http://schemas.microsoft.com/office/drawing/2014/main" id="{3182933D-291C-0737-C292-1C969655B1F3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594868" y="2823632"/>
            <a:ext cx="3540395" cy="1210735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="" xmlns:a16="http://schemas.microsoft.com/office/drawing/2014/main" id="{8F5B3B3B-3A3D-A2F2-AFAF-E952E5644C3C}"/>
              </a:ext>
            </a:extLst>
          </p:cNvPr>
          <p:cNvSpPr txBox="1"/>
          <p:nvPr/>
        </p:nvSpPr>
        <p:spPr>
          <a:xfrm>
            <a:off x="8976320" y="1025192"/>
            <a:ext cx="3808523" cy="434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활성 </a:t>
            </a:r>
            <a:r>
              <a:rPr lang="en-US" altLang="ko-KR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(</a:t>
            </a:r>
            <a:r>
              <a:rPr lang="ko-KR" altLang="en-US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조회</a:t>
            </a:r>
            <a:r>
              <a:rPr lang="en-US" altLang="ko-KR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)</a:t>
            </a:r>
            <a:r>
              <a:rPr lang="ko-KR" altLang="en-US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 메뉴 클릭 시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="" xmlns:a16="http://schemas.microsoft.com/office/drawing/2014/main" id="{A9C2D305-24F9-25B6-C637-D7F104340417}"/>
              </a:ext>
            </a:extLst>
          </p:cNvPr>
          <p:cNvSpPr txBox="1"/>
          <p:nvPr/>
        </p:nvSpPr>
        <p:spPr>
          <a:xfrm>
            <a:off x="8581230" y="4274278"/>
            <a:ext cx="35510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/>
              <a:t>User </a:t>
            </a:r>
            <a:r>
              <a:rPr lang="ko-KR" altLang="en-US" dirty="0"/>
              <a:t>정보가 활성화 상태인 회원 정보만 출력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여기서 더블 클릭 하더라도 유저 페이지로 조회 가능</a:t>
            </a:r>
          </a:p>
        </p:txBody>
      </p:sp>
    </p:spTree>
    <p:extLst>
      <p:ext uri="{BB962C8B-B14F-4D97-AF65-F5344CB8AC3E}">
        <p14:creationId xmlns:p14="http://schemas.microsoft.com/office/powerpoint/2010/main" val="22101999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2B24A462-8640-0338-73C1-10D30FF3DF7A}"/>
              </a:ext>
            </a:extLst>
          </p:cNvPr>
          <p:cNvSpPr txBox="1"/>
          <p:nvPr/>
        </p:nvSpPr>
        <p:spPr>
          <a:xfrm>
            <a:off x="3719736" y="1412776"/>
            <a:ext cx="5148552" cy="2014367"/>
          </a:xfrm>
          <a:prstGeom prst="rect">
            <a:avLst/>
          </a:prstGeom>
          <a:noFill/>
          <a:ln w="3810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endParaRPr lang="ko-KR" altLang="en-US" dirty="0"/>
          </a:p>
        </p:txBody>
      </p:sp>
      <p:pic>
        <p:nvPicPr>
          <p:cNvPr id="3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7446" y="1988840"/>
            <a:ext cx="4642810" cy="44907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03</a:t>
            </a:r>
            <a:r>
              <a:rPr lang="en-US" altLang="ko-KR" sz="4000" b="1" dirty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3570208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기능 코드 요약 및 정리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=""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 flipV="1">
            <a:off x="3179676" y="717736"/>
            <a:ext cx="8744320" cy="10402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F84CE34E-C7C1-4DD4-A0D0-B0D83CF9FEFF}"/>
              </a:ext>
            </a:extLst>
          </p:cNvPr>
          <p:cNvSpPr txBox="1"/>
          <p:nvPr/>
        </p:nvSpPr>
        <p:spPr>
          <a:xfrm>
            <a:off x="623393" y="873603"/>
            <a:ext cx="3860328" cy="434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회원관리 </a:t>
            </a:r>
            <a:r>
              <a:rPr lang="en-US" altLang="ko-KR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(</a:t>
            </a:r>
            <a:r>
              <a:rPr lang="en-US" altLang="ko-KR" sz="1700" b="1" spc="-100" dirty="0" err="1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UserManagementController</a:t>
            </a:r>
            <a:r>
              <a:rPr lang="en-US" altLang="ko-KR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)</a:t>
            </a:r>
            <a:endParaRPr lang="ko-KR" altLang="en-US" sz="1700" b="1" spc="-100" dirty="0"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21887" y="817585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D726A176-E403-814D-9B11-56E91A4C43BF}"/>
              </a:ext>
            </a:extLst>
          </p:cNvPr>
          <p:cNvSpPr txBox="1"/>
          <p:nvPr/>
        </p:nvSpPr>
        <p:spPr>
          <a:xfrm>
            <a:off x="471717" y="1556035"/>
            <a:ext cx="1375546" cy="434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홈 페이지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="" xmlns:a16="http://schemas.microsoft.com/office/drawing/2014/main" id="{71EB9964-9B14-D0D4-54F3-7F391DC97D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717" y="2016532"/>
            <a:ext cx="3176034" cy="2625905"/>
          </a:xfrm>
          <a:prstGeom prst="rect">
            <a:avLst/>
          </a:prstGeom>
        </p:spPr>
      </p:pic>
      <p:pic>
        <p:nvPicPr>
          <p:cNvPr id="8" name="그래픽 7" descr="배지 1 윤곽선">
            <a:extLst>
              <a:ext uri="{FF2B5EF4-FFF2-40B4-BE49-F238E27FC236}">
                <a16:creationId xmlns="" xmlns:a16="http://schemas.microsoft.com/office/drawing/2014/main" id="{4C962C24-19A8-7261-8FBE-9632D8EAEDF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3392" y="2468890"/>
            <a:ext cx="180000" cy="180000"/>
          </a:xfrm>
          <a:prstGeom prst="rect">
            <a:avLst/>
          </a:prstGeom>
        </p:spPr>
      </p:pic>
      <p:pic>
        <p:nvPicPr>
          <p:cNvPr id="9" name="그래픽 8" descr="배지 윤곽선">
            <a:extLst>
              <a:ext uri="{FF2B5EF4-FFF2-40B4-BE49-F238E27FC236}">
                <a16:creationId xmlns="" xmlns:a16="http://schemas.microsoft.com/office/drawing/2014/main" id="{1BDE4318-65F2-6893-301A-6D160E0AC19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3372" y="2564904"/>
            <a:ext cx="180000" cy="180000"/>
          </a:xfrm>
          <a:prstGeom prst="rect">
            <a:avLst/>
          </a:prstGeom>
        </p:spPr>
      </p:pic>
      <p:pic>
        <p:nvPicPr>
          <p:cNvPr id="10" name="그래픽 9" descr="배지 3 윤곽선">
            <a:extLst>
              <a:ext uri="{FF2B5EF4-FFF2-40B4-BE49-F238E27FC236}">
                <a16:creationId xmlns="" xmlns:a16="http://schemas.microsoft.com/office/drawing/2014/main" id="{1B835EE2-45DF-66CF-108F-FC46FEEDC1A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03412" y="2672936"/>
            <a:ext cx="180000" cy="180000"/>
          </a:xfrm>
          <a:prstGeom prst="rect">
            <a:avLst/>
          </a:prstGeom>
        </p:spPr>
      </p:pic>
      <p:pic>
        <p:nvPicPr>
          <p:cNvPr id="11" name="그래픽 10" descr="배지 4 윤곽선">
            <a:extLst>
              <a:ext uri="{FF2B5EF4-FFF2-40B4-BE49-F238E27FC236}">
                <a16:creationId xmlns="" xmlns:a16="http://schemas.microsoft.com/office/drawing/2014/main" id="{66D2DF7E-7C22-1FEA-C98C-E99ADBD5885F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43392" y="2852936"/>
            <a:ext cx="180000" cy="180000"/>
          </a:xfrm>
          <a:prstGeom prst="rect">
            <a:avLst/>
          </a:prstGeom>
        </p:spPr>
      </p:pic>
      <p:pic>
        <p:nvPicPr>
          <p:cNvPr id="15" name="그래픽 14" descr="배지 5 윤곽선">
            <a:extLst>
              <a:ext uri="{FF2B5EF4-FFF2-40B4-BE49-F238E27FC236}">
                <a16:creationId xmlns="" xmlns:a16="http://schemas.microsoft.com/office/drawing/2014/main" id="{36A1C99B-6881-DAAE-DE87-544AA698CE85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43392" y="2960968"/>
            <a:ext cx="180000" cy="180000"/>
          </a:xfrm>
          <a:prstGeom prst="rect">
            <a:avLst/>
          </a:prstGeom>
        </p:spPr>
      </p:pic>
      <p:pic>
        <p:nvPicPr>
          <p:cNvPr id="16" name="그래픽 15" descr="배지 1 윤곽선">
            <a:extLst>
              <a:ext uri="{FF2B5EF4-FFF2-40B4-BE49-F238E27FC236}">
                <a16:creationId xmlns="" xmlns:a16="http://schemas.microsoft.com/office/drawing/2014/main" id="{B9734CD8-58F5-5B0A-85C6-4BD88A8816BA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24808" y="1610404"/>
            <a:ext cx="360000" cy="3600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D360E07B-1691-B9ED-E3E6-2BDF30666F7E}"/>
              </a:ext>
            </a:extLst>
          </p:cNvPr>
          <p:cNvSpPr txBox="1"/>
          <p:nvPr/>
        </p:nvSpPr>
        <p:spPr>
          <a:xfrm>
            <a:off x="3984808" y="1547354"/>
            <a:ext cx="1692208" cy="434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회원관리 페이지</a:t>
            </a:r>
          </a:p>
        </p:txBody>
      </p:sp>
      <p:pic>
        <p:nvPicPr>
          <p:cNvPr id="20" name="그래픽 19" descr="배지 1 윤곽선">
            <a:extLst>
              <a:ext uri="{FF2B5EF4-FFF2-40B4-BE49-F238E27FC236}">
                <a16:creationId xmlns="" xmlns:a16="http://schemas.microsoft.com/office/drawing/2014/main" id="{2B3D945D-DAEB-2BF2-5E52-3BA051ACAF60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191836" y="2863293"/>
            <a:ext cx="360000" cy="360000"/>
          </a:xfrm>
          <a:prstGeom prst="rect">
            <a:avLst/>
          </a:prstGeom>
        </p:spPr>
      </p:pic>
      <p:pic>
        <p:nvPicPr>
          <p:cNvPr id="14" name="그래픽 13" descr="배지 윤곽선">
            <a:extLst>
              <a:ext uri="{FF2B5EF4-FFF2-40B4-BE49-F238E27FC236}">
                <a16:creationId xmlns="" xmlns:a16="http://schemas.microsoft.com/office/drawing/2014/main" id="{D2993E86-B6D9-DC24-AF83-782A3781F157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4930022" y="2198250"/>
            <a:ext cx="360000" cy="36000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="" xmlns:a16="http://schemas.microsoft.com/office/drawing/2014/main" id="{A9C2D305-24F9-25B6-C637-D7F104340417}"/>
              </a:ext>
            </a:extLst>
          </p:cNvPr>
          <p:cNvSpPr txBox="1"/>
          <p:nvPr/>
        </p:nvSpPr>
        <p:spPr>
          <a:xfrm>
            <a:off x="8383958" y="3149180"/>
            <a:ext cx="355108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/>
              <a:t>User</a:t>
            </a:r>
            <a:r>
              <a:rPr lang="ko-KR" altLang="en-US" dirty="0"/>
              <a:t>의 필드 규칙이 맞는 객체만 출력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 err="1"/>
              <a:t>javafx.collections.Transformation.FilteredList</a:t>
            </a:r>
            <a:r>
              <a:rPr lang="en-US" altLang="ko-KR" dirty="0"/>
              <a:t> </a:t>
            </a:r>
            <a:r>
              <a:rPr lang="ko-KR" altLang="en-US" dirty="0"/>
              <a:t>패키지를 통해 테이블 뷰를 필터링</a:t>
            </a:r>
          </a:p>
        </p:txBody>
      </p:sp>
      <p:pic>
        <p:nvPicPr>
          <p:cNvPr id="18" name="그래픽 17" descr="배지 3 윤곽선">
            <a:extLst>
              <a:ext uri="{FF2B5EF4-FFF2-40B4-BE49-F238E27FC236}">
                <a16:creationId xmlns="" xmlns:a16="http://schemas.microsoft.com/office/drawing/2014/main" id="{9C93AA62-ED37-9A33-7F94-C7800A13B762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759768" y="2440791"/>
            <a:ext cx="360000" cy="360000"/>
          </a:xfrm>
          <a:prstGeom prst="rect">
            <a:avLst/>
          </a:prstGeom>
        </p:spPr>
      </p:pic>
      <p:pic>
        <p:nvPicPr>
          <p:cNvPr id="22" name="그래픽 21" descr="배지 3 윤곽선">
            <a:extLst>
              <a:ext uri="{FF2B5EF4-FFF2-40B4-BE49-F238E27FC236}">
                <a16:creationId xmlns="" xmlns:a16="http://schemas.microsoft.com/office/drawing/2014/main" id="{BC26D3B6-FBF1-D4DE-AA71-C1DB3E858929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8271266" y="983348"/>
            <a:ext cx="360000" cy="3600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1E6C396B-1F00-BDA8-C2FC-05CBD37DB5A9}"/>
              </a:ext>
            </a:extLst>
          </p:cNvPr>
          <p:cNvSpPr txBox="1"/>
          <p:nvPr/>
        </p:nvSpPr>
        <p:spPr>
          <a:xfrm>
            <a:off x="8631266" y="946237"/>
            <a:ext cx="2901224" cy="434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이름 또는 연락처 검색 로직</a:t>
            </a:r>
          </a:p>
        </p:txBody>
      </p:sp>
      <p:pic>
        <p:nvPicPr>
          <p:cNvPr id="28" name="그림 27">
            <a:extLst>
              <a:ext uri="{FF2B5EF4-FFF2-40B4-BE49-F238E27FC236}">
                <a16:creationId xmlns="" xmlns:a16="http://schemas.microsoft.com/office/drawing/2014/main" id="{AE57CD71-CE34-9C36-B621-A62E682BDA27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262516" y="3875576"/>
            <a:ext cx="3993859" cy="2870139"/>
          </a:xfrm>
          <a:prstGeom prst="rect">
            <a:avLst/>
          </a:prstGeom>
        </p:spPr>
      </p:pic>
      <p:pic>
        <p:nvPicPr>
          <p:cNvPr id="29" name="그래픽 28" descr="배지 3 윤곽선">
            <a:extLst>
              <a:ext uri="{FF2B5EF4-FFF2-40B4-BE49-F238E27FC236}">
                <a16:creationId xmlns="" xmlns:a16="http://schemas.microsoft.com/office/drawing/2014/main" id="{5E6B5F2F-B238-E589-65F1-9DB5B2C3CC7C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4717562" y="3479863"/>
            <a:ext cx="360000" cy="36000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208E9432-0F6D-5478-9663-C4FB01B4C913}"/>
              </a:ext>
            </a:extLst>
          </p:cNvPr>
          <p:cNvSpPr txBox="1"/>
          <p:nvPr/>
        </p:nvSpPr>
        <p:spPr>
          <a:xfrm>
            <a:off x="5077562" y="3442752"/>
            <a:ext cx="2901224" cy="434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이름 또는 연락처 검색 로직</a:t>
            </a:r>
          </a:p>
        </p:txBody>
      </p:sp>
      <p:pic>
        <p:nvPicPr>
          <p:cNvPr id="34" name="그림 33">
            <a:extLst>
              <a:ext uri="{FF2B5EF4-FFF2-40B4-BE49-F238E27FC236}">
                <a16:creationId xmlns="" xmlns:a16="http://schemas.microsoft.com/office/drawing/2014/main" id="{C7DB773D-CF7D-F62A-22A3-1F17C6D4A5E6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7814561" y="1436750"/>
            <a:ext cx="4288532" cy="1323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3440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03</a:t>
            </a:r>
            <a:r>
              <a:rPr lang="en-US" altLang="ko-KR" sz="4000" b="1" dirty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3570208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기능 코드 요약 및 정리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=""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 flipV="1">
            <a:off x="3179676" y="717736"/>
            <a:ext cx="8744320" cy="10402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F84CE34E-C7C1-4DD4-A0D0-B0D83CF9FEFF}"/>
              </a:ext>
            </a:extLst>
          </p:cNvPr>
          <p:cNvSpPr txBox="1"/>
          <p:nvPr/>
        </p:nvSpPr>
        <p:spPr>
          <a:xfrm>
            <a:off x="623393" y="873603"/>
            <a:ext cx="3860328" cy="434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출석부 </a:t>
            </a:r>
            <a:r>
              <a:rPr lang="en-US" altLang="ko-KR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(</a:t>
            </a:r>
            <a:r>
              <a:rPr lang="en-US" altLang="ko-KR" sz="1700" b="1" spc="-100" dirty="0" err="1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UserAttendanceController</a:t>
            </a:r>
            <a:r>
              <a:rPr lang="en-US" altLang="ko-KR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)</a:t>
            </a:r>
            <a:endParaRPr lang="ko-KR" altLang="en-US" sz="1700" b="1" spc="-100" dirty="0"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21887" y="817585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D726A176-E403-814D-9B11-56E91A4C43BF}"/>
              </a:ext>
            </a:extLst>
          </p:cNvPr>
          <p:cNvSpPr txBox="1"/>
          <p:nvPr/>
        </p:nvSpPr>
        <p:spPr>
          <a:xfrm>
            <a:off x="471717" y="1556035"/>
            <a:ext cx="1375546" cy="434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홈 페이지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="" xmlns:a16="http://schemas.microsoft.com/office/drawing/2014/main" id="{71EB9964-9B14-D0D4-54F3-7F391DC97D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717" y="2016532"/>
            <a:ext cx="3176034" cy="2625905"/>
          </a:xfrm>
          <a:prstGeom prst="rect">
            <a:avLst/>
          </a:prstGeom>
        </p:spPr>
      </p:pic>
      <p:pic>
        <p:nvPicPr>
          <p:cNvPr id="8" name="그래픽 7" descr="배지 1 윤곽선">
            <a:extLst>
              <a:ext uri="{FF2B5EF4-FFF2-40B4-BE49-F238E27FC236}">
                <a16:creationId xmlns="" xmlns:a16="http://schemas.microsoft.com/office/drawing/2014/main" id="{4C962C24-19A8-7261-8FBE-9632D8EAEDF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3392" y="2468890"/>
            <a:ext cx="180000" cy="180000"/>
          </a:xfrm>
          <a:prstGeom prst="rect">
            <a:avLst/>
          </a:prstGeom>
        </p:spPr>
      </p:pic>
      <p:pic>
        <p:nvPicPr>
          <p:cNvPr id="9" name="그래픽 8" descr="배지 윤곽선">
            <a:extLst>
              <a:ext uri="{FF2B5EF4-FFF2-40B4-BE49-F238E27FC236}">
                <a16:creationId xmlns="" xmlns:a16="http://schemas.microsoft.com/office/drawing/2014/main" id="{1BDE4318-65F2-6893-301A-6D160E0AC19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3372" y="2564904"/>
            <a:ext cx="180000" cy="180000"/>
          </a:xfrm>
          <a:prstGeom prst="rect">
            <a:avLst/>
          </a:prstGeom>
        </p:spPr>
      </p:pic>
      <p:pic>
        <p:nvPicPr>
          <p:cNvPr id="10" name="그래픽 9" descr="배지 3 윤곽선">
            <a:extLst>
              <a:ext uri="{FF2B5EF4-FFF2-40B4-BE49-F238E27FC236}">
                <a16:creationId xmlns="" xmlns:a16="http://schemas.microsoft.com/office/drawing/2014/main" id="{1B835EE2-45DF-66CF-108F-FC46FEEDC1A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03412" y="2672936"/>
            <a:ext cx="180000" cy="180000"/>
          </a:xfrm>
          <a:prstGeom prst="rect">
            <a:avLst/>
          </a:prstGeom>
        </p:spPr>
      </p:pic>
      <p:pic>
        <p:nvPicPr>
          <p:cNvPr id="11" name="그래픽 10" descr="배지 4 윤곽선">
            <a:extLst>
              <a:ext uri="{FF2B5EF4-FFF2-40B4-BE49-F238E27FC236}">
                <a16:creationId xmlns="" xmlns:a16="http://schemas.microsoft.com/office/drawing/2014/main" id="{66D2DF7E-7C22-1FEA-C98C-E99ADBD5885F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43392" y="2852936"/>
            <a:ext cx="180000" cy="180000"/>
          </a:xfrm>
          <a:prstGeom prst="rect">
            <a:avLst/>
          </a:prstGeom>
        </p:spPr>
      </p:pic>
      <p:pic>
        <p:nvPicPr>
          <p:cNvPr id="15" name="그래픽 14" descr="배지 5 윤곽선">
            <a:extLst>
              <a:ext uri="{FF2B5EF4-FFF2-40B4-BE49-F238E27FC236}">
                <a16:creationId xmlns="" xmlns:a16="http://schemas.microsoft.com/office/drawing/2014/main" id="{36A1C99B-6881-DAAE-DE87-544AA698CE85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43392" y="2960968"/>
            <a:ext cx="180000" cy="1800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D360E07B-1691-B9ED-E3E6-2BDF30666F7E}"/>
              </a:ext>
            </a:extLst>
          </p:cNvPr>
          <p:cNvSpPr txBox="1"/>
          <p:nvPr/>
        </p:nvSpPr>
        <p:spPr>
          <a:xfrm>
            <a:off x="3984808" y="1547354"/>
            <a:ext cx="1692208" cy="434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출석부 페이지</a:t>
            </a:r>
          </a:p>
        </p:txBody>
      </p:sp>
      <p:pic>
        <p:nvPicPr>
          <p:cNvPr id="21" name="그래픽 20" descr="배지 윤곽선">
            <a:extLst>
              <a:ext uri="{FF2B5EF4-FFF2-40B4-BE49-F238E27FC236}">
                <a16:creationId xmlns="" xmlns:a16="http://schemas.microsoft.com/office/drawing/2014/main" id="{3E12EF73-9272-8766-BA58-6D8AD45148DC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686079" y="1619906"/>
            <a:ext cx="360000" cy="36000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="" xmlns:a16="http://schemas.microsoft.com/office/drawing/2014/main" id="{496AA7CD-822D-5378-84B2-58D5A08FDC9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755740" y="1995489"/>
            <a:ext cx="5327776" cy="4197642"/>
          </a:xfrm>
          <a:prstGeom prst="rect">
            <a:avLst/>
          </a:prstGeom>
        </p:spPr>
      </p:pic>
      <p:pic>
        <p:nvPicPr>
          <p:cNvPr id="27" name="그래픽 26" descr="배지 1 윤곽선">
            <a:extLst>
              <a:ext uri="{FF2B5EF4-FFF2-40B4-BE49-F238E27FC236}">
                <a16:creationId xmlns="" xmlns:a16="http://schemas.microsoft.com/office/drawing/2014/main" id="{18F9CD82-22B0-8E2E-6AD0-D81547F9EBBC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8364252" y="3032936"/>
            <a:ext cx="360000" cy="360000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="" xmlns:a16="http://schemas.microsoft.com/office/drawing/2014/main" id="{895BDBF5-3543-A7AF-2360-D33555F36A77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791004" y="3717032"/>
            <a:ext cx="5257247" cy="2625905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2A3EC29C-A31F-9936-12F5-F4CA8BDA59E4}"/>
              </a:ext>
            </a:extLst>
          </p:cNvPr>
          <p:cNvSpPr txBox="1"/>
          <p:nvPr/>
        </p:nvSpPr>
        <p:spPr>
          <a:xfrm>
            <a:off x="276680" y="5066689"/>
            <a:ext cx="35510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 err="1"/>
              <a:t>UserAtten</a:t>
            </a:r>
            <a:r>
              <a:rPr lang="en-US" altLang="ko-KR" dirty="0"/>
              <a:t> </a:t>
            </a:r>
            <a:r>
              <a:rPr lang="ko-KR" altLang="en-US" dirty="0"/>
              <a:t>객체를 생성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 err="1"/>
              <a:t>dao.userAtten</a:t>
            </a:r>
            <a:r>
              <a:rPr lang="en-US" altLang="ko-KR" dirty="0"/>
              <a:t>() </a:t>
            </a:r>
            <a:r>
              <a:rPr lang="ko-KR" altLang="en-US" dirty="0"/>
              <a:t>로 </a:t>
            </a:r>
            <a:r>
              <a:rPr lang="en-US" altLang="ko-KR" dirty="0" err="1"/>
              <a:t>UserDB</a:t>
            </a:r>
            <a:r>
              <a:rPr lang="en-US" altLang="ko-KR" dirty="0"/>
              <a:t> </a:t>
            </a:r>
            <a:r>
              <a:rPr lang="ko-KR" altLang="en-US" dirty="0"/>
              <a:t>정보를 추가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 err="1"/>
              <a:t>setCellFactory</a:t>
            </a:r>
            <a:r>
              <a:rPr lang="ko-KR" altLang="en-US" dirty="0"/>
              <a:t>로 체크박스 표시</a:t>
            </a:r>
          </a:p>
        </p:txBody>
      </p:sp>
      <p:pic>
        <p:nvPicPr>
          <p:cNvPr id="36" name="그림 35">
            <a:extLst>
              <a:ext uri="{FF2B5EF4-FFF2-40B4-BE49-F238E27FC236}">
                <a16:creationId xmlns="" xmlns:a16="http://schemas.microsoft.com/office/drawing/2014/main" id="{C458B592-CE53-0822-23ED-EE9EF31CACEB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116557" y="4699714"/>
            <a:ext cx="3020613" cy="1639092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="" xmlns:a16="http://schemas.microsoft.com/office/drawing/2014/main" id="{B60DCEB9-5543-9666-6581-69112FE9D6F9}"/>
              </a:ext>
            </a:extLst>
          </p:cNvPr>
          <p:cNvSpPr txBox="1"/>
          <p:nvPr/>
        </p:nvSpPr>
        <p:spPr>
          <a:xfrm>
            <a:off x="8652284" y="6300116"/>
            <a:ext cx="3683732" cy="434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체크 박스 업데이트 처리 팩토리 설정</a:t>
            </a:r>
          </a:p>
        </p:txBody>
      </p:sp>
      <p:pic>
        <p:nvPicPr>
          <p:cNvPr id="39" name="그래픽 38" descr="배지 1 윤곽선">
            <a:extLst>
              <a:ext uri="{FF2B5EF4-FFF2-40B4-BE49-F238E27FC236}">
                <a16:creationId xmlns="" xmlns:a16="http://schemas.microsoft.com/office/drawing/2014/main" id="{5B56BEBA-463A-8F15-CD08-974287398C62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8288510" y="804548"/>
            <a:ext cx="360000" cy="360000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C0ED7BF2-D9A7-2B42-95AA-EEF30EF02DCB}"/>
              </a:ext>
            </a:extLst>
          </p:cNvPr>
          <p:cNvSpPr txBox="1"/>
          <p:nvPr/>
        </p:nvSpPr>
        <p:spPr>
          <a:xfrm>
            <a:off x="8648510" y="717736"/>
            <a:ext cx="3380363" cy="434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한번 </a:t>
            </a:r>
            <a:r>
              <a:rPr lang="ko-KR" altLang="en-US" sz="1700" b="1" spc="-100" dirty="0" err="1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클릭시</a:t>
            </a:r>
            <a:r>
              <a:rPr lang="en-US" altLang="ko-KR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 </a:t>
            </a:r>
            <a:r>
              <a:rPr lang="ko-KR" altLang="en-US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체크박스 상태 변경</a:t>
            </a:r>
          </a:p>
        </p:txBody>
      </p:sp>
      <p:pic>
        <p:nvPicPr>
          <p:cNvPr id="42" name="그림 41">
            <a:extLst>
              <a:ext uri="{FF2B5EF4-FFF2-40B4-BE49-F238E27FC236}">
                <a16:creationId xmlns="" xmlns:a16="http://schemas.microsoft.com/office/drawing/2014/main" id="{86F04970-4C32-C419-2602-D4297054206A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288510" y="1200591"/>
            <a:ext cx="3593693" cy="1652345"/>
          </a:xfrm>
          <a:prstGeom prst="rect">
            <a:avLst/>
          </a:prstGeom>
        </p:spPr>
      </p:pic>
      <p:cxnSp>
        <p:nvCxnSpPr>
          <p:cNvPr id="44" name="직선 연결선 43">
            <a:extLst>
              <a:ext uri="{FF2B5EF4-FFF2-40B4-BE49-F238E27FC236}">
                <a16:creationId xmlns="" xmlns:a16="http://schemas.microsoft.com/office/drawing/2014/main" id="{CB5CF9E0-ABF4-9D43-342A-D0AE96B1FA21}"/>
              </a:ext>
            </a:extLst>
          </p:cNvPr>
          <p:cNvCxnSpPr/>
          <p:nvPr/>
        </p:nvCxnSpPr>
        <p:spPr>
          <a:xfrm>
            <a:off x="4734600" y="4149080"/>
            <a:ext cx="74933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="" xmlns:a16="http://schemas.microsoft.com/office/drawing/2014/main" id="{2DCAB0B0-CEEA-258D-031F-B78A20914F22}"/>
              </a:ext>
            </a:extLst>
          </p:cNvPr>
          <p:cNvCxnSpPr>
            <a:cxnSpLocks/>
          </p:cNvCxnSpPr>
          <p:nvPr/>
        </p:nvCxnSpPr>
        <p:spPr>
          <a:xfrm>
            <a:off x="667088" y="5661248"/>
            <a:ext cx="13964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="" xmlns:a16="http://schemas.microsoft.com/office/drawing/2014/main" id="{611B3EBD-99F4-D1DB-D2D5-898FEFAEC841}"/>
              </a:ext>
            </a:extLst>
          </p:cNvPr>
          <p:cNvCxnSpPr/>
          <p:nvPr/>
        </p:nvCxnSpPr>
        <p:spPr>
          <a:xfrm flipH="1">
            <a:off x="3071664" y="4797152"/>
            <a:ext cx="684076" cy="4680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="" xmlns:a16="http://schemas.microsoft.com/office/drawing/2014/main" id="{986DEB97-B1B1-5615-B17D-BF6982A6C700}"/>
              </a:ext>
            </a:extLst>
          </p:cNvPr>
          <p:cNvCxnSpPr/>
          <p:nvPr/>
        </p:nvCxnSpPr>
        <p:spPr>
          <a:xfrm>
            <a:off x="1703512" y="5661248"/>
            <a:ext cx="1368152" cy="8280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="" xmlns:a16="http://schemas.microsoft.com/office/drawing/2014/main" id="{961B1888-CDA9-84F0-67DB-7DD8134C7926}"/>
              </a:ext>
            </a:extLst>
          </p:cNvPr>
          <p:cNvSpPr txBox="1"/>
          <p:nvPr/>
        </p:nvSpPr>
        <p:spPr>
          <a:xfrm>
            <a:off x="2333212" y="6437568"/>
            <a:ext cx="2592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다음 페이지에서 설명</a:t>
            </a:r>
            <a:endParaRPr lang="en-US" altLang="ko-KR" dirty="0"/>
          </a:p>
        </p:txBody>
      </p:sp>
      <p:sp>
        <p:nvSpPr>
          <p:cNvPr id="55" name="TextBox 54">
            <a:extLst>
              <a:ext uri="{FF2B5EF4-FFF2-40B4-BE49-F238E27FC236}">
                <a16:creationId xmlns="" xmlns:a16="http://schemas.microsoft.com/office/drawing/2014/main" id="{7249FF4A-D895-58D2-8501-F22F124460FA}"/>
              </a:ext>
            </a:extLst>
          </p:cNvPr>
          <p:cNvSpPr txBox="1"/>
          <p:nvPr/>
        </p:nvSpPr>
        <p:spPr>
          <a:xfrm>
            <a:off x="2333063" y="2571074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="" xmlns:a16="http://schemas.microsoft.com/office/drawing/2014/main" id="{B4CE735B-2EE1-CEF8-9ECB-DC9C6F323BA7}"/>
              </a:ext>
            </a:extLst>
          </p:cNvPr>
          <p:cNvSpPr txBox="1"/>
          <p:nvPr/>
        </p:nvSpPr>
        <p:spPr>
          <a:xfrm>
            <a:off x="2737814" y="2602110"/>
            <a:ext cx="1143973" cy="434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쓰이는 </a:t>
            </a:r>
            <a:r>
              <a:rPr lang="en-US" altLang="ko-KR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DB</a:t>
            </a:r>
            <a:endParaRPr lang="ko-KR" altLang="en-US" sz="1700" b="1" spc="-100" dirty="0"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</p:txBody>
      </p:sp>
      <p:pic>
        <p:nvPicPr>
          <p:cNvPr id="57" name="그림 56">
            <a:extLst>
              <a:ext uri="{FF2B5EF4-FFF2-40B4-BE49-F238E27FC236}">
                <a16:creationId xmlns="" xmlns:a16="http://schemas.microsoft.com/office/drawing/2014/main" id="{0784CF8B-6394-813F-FA03-305D001BF7FC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333212" y="3101595"/>
            <a:ext cx="3934374" cy="828791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="" xmlns:a16="http://schemas.microsoft.com/office/drawing/2014/main" id="{75264BCB-B138-F118-97E3-D889BBA85B0A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903891" y="2147048"/>
            <a:ext cx="1288224" cy="3845349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="" xmlns:a16="http://schemas.microsoft.com/office/drawing/2014/main" id="{92F17A80-AC05-D0BA-89DE-5F02134C29D7}"/>
              </a:ext>
            </a:extLst>
          </p:cNvPr>
          <p:cNvSpPr txBox="1"/>
          <p:nvPr/>
        </p:nvSpPr>
        <p:spPr>
          <a:xfrm>
            <a:off x="7331690" y="1610635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="" xmlns:a16="http://schemas.microsoft.com/office/drawing/2014/main" id="{FC3F66F9-3764-95EC-818D-668D1DE08A78}"/>
              </a:ext>
            </a:extLst>
          </p:cNvPr>
          <p:cNvSpPr txBox="1"/>
          <p:nvPr/>
        </p:nvSpPr>
        <p:spPr>
          <a:xfrm>
            <a:off x="7802416" y="1671393"/>
            <a:ext cx="1692188" cy="434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DB</a:t>
            </a:r>
            <a:r>
              <a:rPr lang="ko-KR" altLang="en-US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 다이어그램</a:t>
            </a:r>
          </a:p>
        </p:txBody>
      </p:sp>
    </p:spTree>
    <p:extLst>
      <p:ext uri="{BB962C8B-B14F-4D97-AF65-F5344CB8AC3E}">
        <p14:creationId xmlns:p14="http://schemas.microsoft.com/office/powerpoint/2010/main" val="2567118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7" grpId="0"/>
      <p:bldP spid="33" grpId="0"/>
      <p:bldP spid="37" grpId="0"/>
      <p:bldP spid="40" grpId="0"/>
      <p:bldP spid="51" grpId="0"/>
      <p:bldP spid="55" grpId="0"/>
      <p:bldP spid="56" grpId="0"/>
      <p:bldP spid="59" grpId="0"/>
      <p:bldP spid="6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5">
                <a:lumMod val="60000"/>
                <a:lumOff val="40000"/>
              </a:schemeClr>
            </a:gs>
            <a:gs pos="44000">
              <a:schemeClr val="accent5">
                <a:lumMod val="40000"/>
                <a:lumOff val="60000"/>
              </a:schemeClr>
            </a:gs>
            <a:gs pos="71000">
              <a:srgbClr val="939597">
                <a:alpha val="70000"/>
                <a:lumMod val="90000"/>
                <a:lumOff val="10000"/>
              </a:srgbClr>
            </a:gs>
            <a:gs pos="100000">
              <a:srgbClr val="939597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219014" y="200058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F84CE34E-C7C1-4DD4-A0D0-B0D83CF9FEFF}"/>
              </a:ext>
            </a:extLst>
          </p:cNvPr>
          <p:cNvSpPr txBox="1"/>
          <p:nvPr/>
        </p:nvSpPr>
        <p:spPr>
          <a:xfrm>
            <a:off x="1200772" y="1250152"/>
            <a:ext cx="86049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b="1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JAVAFX</a:t>
            </a:r>
            <a:r>
              <a:rPr lang="ko-KR" altLang="en-US" b="1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 를 활용한 네트워크 서버 구축</a:t>
            </a:r>
            <a:endParaRPr lang="en-US" altLang="ko-KR" b="1" spc="-150" dirty="0"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4C6423CA-E427-413A-9169-DD6B4B063271}"/>
              </a:ext>
            </a:extLst>
          </p:cNvPr>
          <p:cNvSpPr txBox="1"/>
          <p:nvPr/>
        </p:nvSpPr>
        <p:spPr>
          <a:xfrm>
            <a:off x="2256999" y="4520867"/>
            <a:ext cx="7422269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  <a:defRPr/>
            </a:pP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기대 효과</a:t>
            </a:r>
            <a:endParaRPr lang="en-US" altLang="ko-KR" sz="1600" spc="-150" dirty="0"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  <a:p>
            <a:pPr marL="742950" lvl="1" indent="-285750">
              <a:buFontTx/>
              <a:buChar char="-"/>
              <a:defRPr/>
            </a:pP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DB</a:t>
            </a: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 서버를 직접 연동하여 운영하는 방법에 거리감 최소화</a:t>
            </a:r>
            <a:endParaRPr lang="en-US" altLang="ko-KR" sz="1600" spc="-150" dirty="0"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  <a:p>
            <a:pPr lvl="1">
              <a:defRPr/>
            </a:pPr>
            <a:endParaRPr lang="en-US" altLang="ko-KR" sz="1600" spc="-150" dirty="0"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  <a:p>
            <a:pPr marL="742950" lvl="1" indent="-285750">
              <a:buFontTx/>
              <a:buChar char="-"/>
              <a:defRPr/>
            </a:pP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분산서버 관리 툴인 </a:t>
            </a: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Git</a:t>
            </a: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을 활용하여 협업하는 과정에 대한 거리감 최소화</a:t>
            </a:r>
            <a:endParaRPr lang="en-US" altLang="ko-KR" sz="1600" spc="-150" dirty="0"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  <a:p>
            <a:pPr lvl="1">
              <a:defRPr/>
            </a:pPr>
            <a:endParaRPr lang="en-US" altLang="ko-KR" sz="1600" spc="-150" dirty="0"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  <a:p>
            <a:pPr marL="742950" lvl="1" indent="-285750">
              <a:buFontTx/>
              <a:buChar char="-"/>
              <a:defRPr/>
            </a:pP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다양한 도메인을 실제로 구축해보며</a:t>
            </a: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, </a:t>
            </a: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현업에서 개발하는 프로세스에 대한 이해</a:t>
            </a:r>
            <a:endParaRPr lang="en-US" altLang="ko-KR" sz="1600" spc="-150" dirty="0"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  <a:p>
            <a:pPr marL="285750" indent="-285750">
              <a:buFontTx/>
              <a:buChar char="-"/>
              <a:defRPr/>
            </a:pPr>
            <a:endParaRPr lang="en-US" altLang="ko-KR" sz="1600" spc="-150" dirty="0"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9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00</a:t>
            </a:r>
            <a:r>
              <a:rPr lang="en-US" altLang="ko-KR" sz="4000" b="1" dirty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=""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>
            <a:off x="3935760" y="790307"/>
            <a:ext cx="7952232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185214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개요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59396" y="1160748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1272024" y="1916832"/>
            <a:ext cx="1015256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  <a:defRPr/>
            </a:pP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다양한 도메인인 로그인</a:t>
            </a: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, </a:t>
            </a: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회원가입</a:t>
            </a: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, </a:t>
            </a: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회원등록</a:t>
            </a: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, </a:t>
            </a: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출석부</a:t>
            </a: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, </a:t>
            </a: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회계</a:t>
            </a: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, </a:t>
            </a: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유저 관리가 접목되어 있는 헬스장 키오스크인 </a:t>
            </a:r>
            <a:r>
              <a:rPr lang="en-US" altLang="ko-KR" sz="1600" spc="-150" dirty="0" err="1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BroJ</a:t>
            </a: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 </a:t>
            </a: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를 참고로 실제 </a:t>
            </a:r>
            <a:r>
              <a:rPr lang="ko-KR" altLang="en-US" sz="1600" spc="-150" dirty="0" err="1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백엔드</a:t>
            </a: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 애플리케이션 개발</a:t>
            </a:r>
            <a:endParaRPr lang="en-US" altLang="ko-KR" sz="1600" spc="-150" dirty="0"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272024" y="2586069"/>
            <a:ext cx="939648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  <a:defRPr/>
            </a:pPr>
            <a:r>
              <a:rPr lang="ko-KR" altLang="en-US" sz="1600" spc="-150" dirty="0" err="1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프론트엔드</a:t>
            </a: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, </a:t>
            </a:r>
            <a:r>
              <a:rPr lang="ko-KR" altLang="en-US" sz="1600" spc="-150" dirty="0" err="1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백엔드가</a:t>
            </a: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 하나로 융합되어 있는 </a:t>
            </a: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JavaFX</a:t>
            </a: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를 활용하는 데 가장 최적화된 프로그램이 아닐까 판단</a:t>
            </a:r>
            <a:endParaRPr lang="en-US" altLang="ko-KR" sz="1600" spc="-150" dirty="0"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  <a:p>
            <a:pPr marL="285750" indent="-285750">
              <a:buFontTx/>
              <a:buChar char="-"/>
              <a:defRPr/>
            </a:pPr>
            <a:endParaRPr lang="en-US" altLang="ko-KR" sz="1600" spc="-150" dirty="0"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272024" y="3209140"/>
            <a:ext cx="50400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  <a:defRPr/>
            </a:pP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협업 도구 </a:t>
            </a: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: </a:t>
            </a: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분산처리 관리 툴인 </a:t>
            </a: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Git</a:t>
            </a:r>
          </a:p>
          <a:p>
            <a:pPr marL="285750" indent="-285750">
              <a:buFontTx/>
              <a:buChar char="-"/>
              <a:defRPr/>
            </a:pP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사용한 프로그램 </a:t>
            </a: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: JavaFX, </a:t>
            </a:r>
            <a:r>
              <a:rPr lang="en-US" altLang="ko-KR" sz="1600" spc="-150" dirty="0" err="1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SceneBuilder</a:t>
            </a:r>
            <a:endParaRPr lang="en-US" altLang="ko-KR" sz="1600" spc="-150" dirty="0"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  <a:p>
            <a:pPr marL="285750" indent="-285750">
              <a:buFontTx/>
              <a:buChar char="-"/>
              <a:defRPr/>
            </a:pP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사용한 에디터 </a:t>
            </a: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: eclipse, </a:t>
            </a:r>
            <a:r>
              <a:rPr lang="en-US" altLang="ko-KR" sz="1600" spc="-150" dirty="0" err="1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vscode</a:t>
            </a:r>
            <a:endParaRPr lang="en-US" altLang="ko-KR" sz="1600" spc="-150" dirty="0"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  <a:p>
            <a:pPr marL="285750" indent="-285750">
              <a:buFontTx/>
              <a:buChar char="-"/>
              <a:defRPr/>
            </a:pP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구축한 </a:t>
            </a: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DB : MySQL</a:t>
            </a:r>
          </a:p>
          <a:p>
            <a:pPr marL="285750" indent="-285750">
              <a:buFontTx/>
              <a:buChar char="-"/>
              <a:defRPr/>
            </a:pPr>
            <a:endParaRPr lang="en-US" altLang="ko-KR" sz="1600" spc="-150" dirty="0"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40260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03</a:t>
            </a:r>
            <a:r>
              <a:rPr lang="en-US" altLang="ko-KR" sz="4000" b="1" dirty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3570208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기능 코드 요약 및 정리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=""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 flipV="1">
            <a:off x="3179676" y="717736"/>
            <a:ext cx="8744320" cy="10402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F84CE34E-C7C1-4DD4-A0D0-B0D83CF9FEFF}"/>
              </a:ext>
            </a:extLst>
          </p:cNvPr>
          <p:cNvSpPr txBox="1"/>
          <p:nvPr/>
        </p:nvSpPr>
        <p:spPr>
          <a:xfrm>
            <a:off x="623393" y="873603"/>
            <a:ext cx="3860328" cy="434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출석부 </a:t>
            </a:r>
            <a:r>
              <a:rPr lang="en-US" altLang="ko-KR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(</a:t>
            </a:r>
            <a:r>
              <a:rPr lang="en-US" altLang="ko-KR" sz="1700" b="1" spc="-100" dirty="0" err="1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UserAttendanceController</a:t>
            </a:r>
            <a:r>
              <a:rPr lang="en-US" altLang="ko-KR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)</a:t>
            </a:r>
            <a:endParaRPr lang="ko-KR" altLang="en-US" sz="1700" b="1" spc="-100" dirty="0"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21887" y="817585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D726A176-E403-814D-9B11-56E91A4C43BF}"/>
              </a:ext>
            </a:extLst>
          </p:cNvPr>
          <p:cNvSpPr txBox="1"/>
          <p:nvPr/>
        </p:nvSpPr>
        <p:spPr>
          <a:xfrm>
            <a:off x="471717" y="1556035"/>
            <a:ext cx="1375546" cy="434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홈 페이지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="" xmlns:a16="http://schemas.microsoft.com/office/drawing/2014/main" id="{71EB9964-9B14-D0D4-54F3-7F391DC97D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717" y="2016532"/>
            <a:ext cx="3176034" cy="2625905"/>
          </a:xfrm>
          <a:prstGeom prst="rect">
            <a:avLst/>
          </a:prstGeom>
        </p:spPr>
      </p:pic>
      <p:pic>
        <p:nvPicPr>
          <p:cNvPr id="8" name="그래픽 7" descr="배지 1 윤곽선">
            <a:extLst>
              <a:ext uri="{FF2B5EF4-FFF2-40B4-BE49-F238E27FC236}">
                <a16:creationId xmlns="" xmlns:a16="http://schemas.microsoft.com/office/drawing/2014/main" id="{4C962C24-19A8-7261-8FBE-9632D8EAEDF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3392" y="2468890"/>
            <a:ext cx="180000" cy="180000"/>
          </a:xfrm>
          <a:prstGeom prst="rect">
            <a:avLst/>
          </a:prstGeom>
        </p:spPr>
      </p:pic>
      <p:pic>
        <p:nvPicPr>
          <p:cNvPr id="9" name="그래픽 8" descr="배지 윤곽선">
            <a:extLst>
              <a:ext uri="{FF2B5EF4-FFF2-40B4-BE49-F238E27FC236}">
                <a16:creationId xmlns="" xmlns:a16="http://schemas.microsoft.com/office/drawing/2014/main" id="{1BDE4318-65F2-6893-301A-6D160E0AC19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3372" y="2564904"/>
            <a:ext cx="180000" cy="180000"/>
          </a:xfrm>
          <a:prstGeom prst="rect">
            <a:avLst/>
          </a:prstGeom>
        </p:spPr>
      </p:pic>
      <p:pic>
        <p:nvPicPr>
          <p:cNvPr id="10" name="그래픽 9" descr="배지 3 윤곽선">
            <a:extLst>
              <a:ext uri="{FF2B5EF4-FFF2-40B4-BE49-F238E27FC236}">
                <a16:creationId xmlns="" xmlns:a16="http://schemas.microsoft.com/office/drawing/2014/main" id="{1B835EE2-45DF-66CF-108F-FC46FEEDC1A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03412" y="2672936"/>
            <a:ext cx="180000" cy="180000"/>
          </a:xfrm>
          <a:prstGeom prst="rect">
            <a:avLst/>
          </a:prstGeom>
        </p:spPr>
      </p:pic>
      <p:pic>
        <p:nvPicPr>
          <p:cNvPr id="11" name="그래픽 10" descr="배지 4 윤곽선">
            <a:extLst>
              <a:ext uri="{FF2B5EF4-FFF2-40B4-BE49-F238E27FC236}">
                <a16:creationId xmlns="" xmlns:a16="http://schemas.microsoft.com/office/drawing/2014/main" id="{66D2DF7E-7C22-1FEA-C98C-E99ADBD5885F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43392" y="2852936"/>
            <a:ext cx="180000" cy="180000"/>
          </a:xfrm>
          <a:prstGeom prst="rect">
            <a:avLst/>
          </a:prstGeom>
        </p:spPr>
      </p:pic>
      <p:pic>
        <p:nvPicPr>
          <p:cNvPr id="15" name="그래픽 14" descr="배지 5 윤곽선">
            <a:extLst>
              <a:ext uri="{FF2B5EF4-FFF2-40B4-BE49-F238E27FC236}">
                <a16:creationId xmlns="" xmlns:a16="http://schemas.microsoft.com/office/drawing/2014/main" id="{36A1C99B-6881-DAAE-DE87-544AA698CE85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43392" y="2960968"/>
            <a:ext cx="180000" cy="1800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D360E07B-1691-B9ED-E3E6-2BDF30666F7E}"/>
              </a:ext>
            </a:extLst>
          </p:cNvPr>
          <p:cNvSpPr txBox="1"/>
          <p:nvPr/>
        </p:nvSpPr>
        <p:spPr>
          <a:xfrm>
            <a:off x="3984808" y="1547354"/>
            <a:ext cx="1692208" cy="434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출석부 페이지</a:t>
            </a:r>
          </a:p>
        </p:txBody>
      </p:sp>
      <p:pic>
        <p:nvPicPr>
          <p:cNvPr id="21" name="그래픽 20" descr="배지 윤곽선">
            <a:extLst>
              <a:ext uri="{FF2B5EF4-FFF2-40B4-BE49-F238E27FC236}">
                <a16:creationId xmlns="" xmlns:a16="http://schemas.microsoft.com/office/drawing/2014/main" id="{3E12EF73-9272-8766-BA58-6D8AD45148DC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686079" y="1619906"/>
            <a:ext cx="360000" cy="36000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="" xmlns:a16="http://schemas.microsoft.com/office/drawing/2014/main" id="{496AA7CD-822D-5378-84B2-58D5A08FDC9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755740" y="1995489"/>
            <a:ext cx="5327776" cy="4197642"/>
          </a:xfrm>
          <a:prstGeom prst="rect">
            <a:avLst/>
          </a:prstGeom>
        </p:spPr>
      </p:pic>
      <p:pic>
        <p:nvPicPr>
          <p:cNvPr id="27" name="그래픽 26" descr="배지 1 윤곽선">
            <a:extLst>
              <a:ext uri="{FF2B5EF4-FFF2-40B4-BE49-F238E27FC236}">
                <a16:creationId xmlns="" xmlns:a16="http://schemas.microsoft.com/office/drawing/2014/main" id="{18F9CD82-22B0-8E2E-6AD0-D81547F9EBBC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420891" y="3005282"/>
            <a:ext cx="360000" cy="360000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="" xmlns:a16="http://schemas.microsoft.com/office/drawing/2014/main" id="{895BDBF5-3543-A7AF-2360-D33555F36A77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791004" y="3717032"/>
            <a:ext cx="5257247" cy="2625905"/>
          </a:xfrm>
          <a:prstGeom prst="rect">
            <a:avLst/>
          </a:prstGeom>
        </p:spPr>
      </p:pic>
      <p:pic>
        <p:nvPicPr>
          <p:cNvPr id="14" name="그래픽 13" descr="배지 1 윤곽선">
            <a:extLst>
              <a:ext uri="{FF2B5EF4-FFF2-40B4-BE49-F238E27FC236}">
                <a16:creationId xmlns="" xmlns:a16="http://schemas.microsoft.com/office/drawing/2014/main" id="{8B384FDB-2087-7B20-AFBC-D9CD254CB8FF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9756637" y="637270"/>
            <a:ext cx="360000" cy="360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8A2DBD6D-3C3F-D49D-8488-279E4F057DBF}"/>
              </a:ext>
            </a:extLst>
          </p:cNvPr>
          <p:cNvSpPr txBox="1"/>
          <p:nvPr/>
        </p:nvSpPr>
        <p:spPr>
          <a:xfrm>
            <a:off x="7557390" y="933207"/>
            <a:ext cx="4778626" cy="434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유저 </a:t>
            </a:r>
            <a:r>
              <a:rPr lang="en-US" altLang="ko-KR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DB</a:t>
            </a:r>
            <a:r>
              <a:rPr lang="ko-KR" altLang="en-US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 </a:t>
            </a:r>
            <a:r>
              <a:rPr lang="en-US" altLang="ko-KR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+ </a:t>
            </a:r>
            <a:r>
              <a:rPr lang="ko-KR" altLang="en-US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출석부 </a:t>
            </a:r>
            <a:r>
              <a:rPr lang="en-US" altLang="ko-KR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DB </a:t>
            </a:r>
            <a:r>
              <a:rPr lang="ko-KR" altLang="en-US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데이터 조인해서 가져오기</a:t>
            </a:r>
          </a:p>
        </p:txBody>
      </p:sp>
      <p:cxnSp>
        <p:nvCxnSpPr>
          <p:cNvPr id="19" name="직선 연결선 18">
            <a:extLst>
              <a:ext uri="{FF2B5EF4-FFF2-40B4-BE49-F238E27FC236}">
                <a16:creationId xmlns="" xmlns:a16="http://schemas.microsoft.com/office/drawing/2014/main" id="{075E24AF-4098-8EF5-E9D5-B05AAAA51DC5}"/>
              </a:ext>
            </a:extLst>
          </p:cNvPr>
          <p:cNvCxnSpPr/>
          <p:nvPr/>
        </p:nvCxnSpPr>
        <p:spPr>
          <a:xfrm>
            <a:off x="4734600" y="4149080"/>
            <a:ext cx="71332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그림 21">
            <a:extLst>
              <a:ext uri="{FF2B5EF4-FFF2-40B4-BE49-F238E27FC236}">
                <a16:creationId xmlns="" xmlns:a16="http://schemas.microsoft.com/office/drawing/2014/main" id="{4DE37E14-D43E-792A-9EA2-40DC57ADEC01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283983" y="1419399"/>
            <a:ext cx="3415728" cy="3339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1270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03</a:t>
            </a:r>
            <a:r>
              <a:rPr lang="en-US" altLang="ko-KR" sz="4000" b="1" dirty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3570208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기능 코드 요약 및 정리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=""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 flipV="1">
            <a:off x="3179676" y="717736"/>
            <a:ext cx="8744320" cy="10402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F84CE34E-C7C1-4DD4-A0D0-B0D83CF9FEFF}"/>
              </a:ext>
            </a:extLst>
          </p:cNvPr>
          <p:cNvSpPr txBox="1"/>
          <p:nvPr/>
        </p:nvSpPr>
        <p:spPr>
          <a:xfrm>
            <a:off x="623393" y="873603"/>
            <a:ext cx="3860328" cy="434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출석부 </a:t>
            </a:r>
            <a:r>
              <a:rPr lang="en-US" altLang="ko-KR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(</a:t>
            </a:r>
            <a:r>
              <a:rPr lang="en-US" altLang="ko-KR" sz="1700" b="1" spc="-100" dirty="0" err="1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UserAttendanceController</a:t>
            </a:r>
            <a:r>
              <a:rPr lang="en-US" altLang="ko-KR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)</a:t>
            </a:r>
            <a:endParaRPr lang="ko-KR" altLang="en-US" sz="1700" b="1" spc="-100" dirty="0"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21887" y="817585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D726A176-E403-814D-9B11-56E91A4C43BF}"/>
              </a:ext>
            </a:extLst>
          </p:cNvPr>
          <p:cNvSpPr txBox="1"/>
          <p:nvPr/>
        </p:nvSpPr>
        <p:spPr>
          <a:xfrm>
            <a:off x="471717" y="1556035"/>
            <a:ext cx="1375546" cy="434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홈 페이지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="" xmlns:a16="http://schemas.microsoft.com/office/drawing/2014/main" id="{71EB9964-9B14-D0D4-54F3-7F391DC97D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717" y="2016532"/>
            <a:ext cx="3176034" cy="2625905"/>
          </a:xfrm>
          <a:prstGeom prst="rect">
            <a:avLst/>
          </a:prstGeom>
        </p:spPr>
      </p:pic>
      <p:pic>
        <p:nvPicPr>
          <p:cNvPr id="8" name="그래픽 7" descr="배지 1 윤곽선">
            <a:extLst>
              <a:ext uri="{FF2B5EF4-FFF2-40B4-BE49-F238E27FC236}">
                <a16:creationId xmlns="" xmlns:a16="http://schemas.microsoft.com/office/drawing/2014/main" id="{4C962C24-19A8-7261-8FBE-9632D8EAEDF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3392" y="2468890"/>
            <a:ext cx="180000" cy="180000"/>
          </a:xfrm>
          <a:prstGeom prst="rect">
            <a:avLst/>
          </a:prstGeom>
        </p:spPr>
      </p:pic>
      <p:pic>
        <p:nvPicPr>
          <p:cNvPr id="9" name="그래픽 8" descr="배지 윤곽선">
            <a:extLst>
              <a:ext uri="{FF2B5EF4-FFF2-40B4-BE49-F238E27FC236}">
                <a16:creationId xmlns="" xmlns:a16="http://schemas.microsoft.com/office/drawing/2014/main" id="{1BDE4318-65F2-6893-301A-6D160E0AC19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3372" y="2564904"/>
            <a:ext cx="180000" cy="180000"/>
          </a:xfrm>
          <a:prstGeom prst="rect">
            <a:avLst/>
          </a:prstGeom>
        </p:spPr>
      </p:pic>
      <p:pic>
        <p:nvPicPr>
          <p:cNvPr id="10" name="그래픽 9" descr="배지 3 윤곽선">
            <a:extLst>
              <a:ext uri="{FF2B5EF4-FFF2-40B4-BE49-F238E27FC236}">
                <a16:creationId xmlns="" xmlns:a16="http://schemas.microsoft.com/office/drawing/2014/main" id="{1B835EE2-45DF-66CF-108F-FC46FEEDC1A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03412" y="2672936"/>
            <a:ext cx="180000" cy="180000"/>
          </a:xfrm>
          <a:prstGeom prst="rect">
            <a:avLst/>
          </a:prstGeom>
        </p:spPr>
      </p:pic>
      <p:pic>
        <p:nvPicPr>
          <p:cNvPr id="11" name="그래픽 10" descr="배지 4 윤곽선">
            <a:extLst>
              <a:ext uri="{FF2B5EF4-FFF2-40B4-BE49-F238E27FC236}">
                <a16:creationId xmlns="" xmlns:a16="http://schemas.microsoft.com/office/drawing/2014/main" id="{66D2DF7E-7C22-1FEA-C98C-E99ADBD5885F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43392" y="2852936"/>
            <a:ext cx="180000" cy="180000"/>
          </a:xfrm>
          <a:prstGeom prst="rect">
            <a:avLst/>
          </a:prstGeom>
        </p:spPr>
      </p:pic>
      <p:pic>
        <p:nvPicPr>
          <p:cNvPr id="15" name="그래픽 14" descr="배지 5 윤곽선">
            <a:extLst>
              <a:ext uri="{FF2B5EF4-FFF2-40B4-BE49-F238E27FC236}">
                <a16:creationId xmlns="" xmlns:a16="http://schemas.microsoft.com/office/drawing/2014/main" id="{36A1C99B-6881-DAAE-DE87-544AA698CE85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43392" y="2960968"/>
            <a:ext cx="180000" cy="1800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D360E07B-1691-B9ED-E3E6-2BDF30666F7E}"/>
              </a:ext>
            </a:extLst>
          </p:cNvPr>
          <p:cNvSpPr txBox="1"/>
          <p:nvPr/>
        </p:nvSpPr>
        <p:spPr>
          <a:xfrm>
            <a:off x="3984808" y="1547354"/>
            <a:ext cx="1692208" cy="434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출석부 페이지</a:t>
            </a:r>
          </a:p>
        </p:txBody>
      </p:sp>
      <p:pic>
        <p:nvPicPr>
          <p:cNvPr id="21" name="그래픽 20" descr="배지 윤곽선">
            <a:extLst>
              <a:ext uri="{FF2B5EF4-FFF2-40B4-BE49-F238E27FC236}">
                <a16:creationId xmlns="" xmlns:a16="http://schemas.microsoft.com/office/drawing/2014/main" id="{3E12EF73-9272-8766-BA58-6D8AD45148DC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686079" y="1619906"/>
            <a:ext cx="360000" cy="36000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="" xmlns:a16="http://schemas.microsoft.com/office/drawing/2014/main" id="{496AA7CD-822D-5378-84B2-58D5A08FDC9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755740" y="1995489"/>
            <a:ext cx="5327776" cy="4197642"/>
          </a:xfrm>
          <a:prstGeom prst="rect">
            <a:avLst/>
          </a:prstGeom>
        </p:spPr>
      </p:pic>
      <p:pic>
        <p:nvPicPr>
          <p:cNvPr id="27" name="그래픽 26" descr="배지 1 윤곽선">
            <a:extLst>
              <a:ext uri="{FF2B5EF4-FFF2-40B4-BE49-F238E27FC236}">
                <a16:creationId xmlns="" xmlns:a16="http://schemas.microsoft.com/office/drawing/2014/main" id="{18F9CD82-22B0-8E2E-6AD0-D81547F9EBBC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428441" y="3027713"/>
            <a:ext cx="360000" cy="360000"/>
          </a:xfrm>
          <a:prstGeom prst="rect">
            <a:avLst/>
          </a:prstGeom>
        </p:spPr>
      </p:pic>
      <p:pic>
        <p:nvPicPr>
          <p:cNvPr id="12" name="그래픽 11" descr="배지 윤곽선">
            <a:extLst>
              <a:ext uri="{FF2B5EF4-FFF2-40B4-BE49-F238E27FC236}">
                <a16:creationId xmlns="" xmlns:a16="http://schemas.microsoft.com/office/drawing/2014/main" id="{141DD898-863F-2C72-C92E-D5C823CE7DA9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4303721" y="2306481"/>
            <a:ext cx="360000" cy="3600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="" xmlns:a16="http://schemas.microsoft.com/office/drawing/2014/main" id="{578B2216-F20B-3562-95BE-D60CD734F576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145923" y="1547354"/>
            <a:ext cx="3670080" cy="4372738"/>
          </a:xfrm>
          <a:prstGeom prst="rect">
            <a:avLst/>
          </a:prstGeom>
        </p:spPr>
      </p:pic>
      <p:pic>
        <p:nvPicPr>
          <p:cNvPr id="24" name="그래픽 23" descr="배지 윤곽선">
            <a:extLst>
              <a:ext uri="{FF2B5EF4-FFF2-40B4-BE49-F238E27FC236}">
                <a16:creationId xmlns="" xmlns:a16="http://schemas.microsoft.com/office/drawing/2014/main" id="{F5FCCD26-59A4-263F-7671-539A117B4AE7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965923" y="1090713"/>
            <a:ext cx="360000" cy="3600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00AB8B35-2F71-5F59-3A9D-0D20F96E14C8}"/>
              </a:ext>
            </a:extLst>
          </p:cNvPr>
          <p:cNvSpPr txBox="1"/>
          <p:nvPr/>
        </p:nvSpPr>
        <p:spPr>
          <a:xfrm>
            <a:off x="8333378" y="999552"/>
            <a:ext cx="2901224" cy="434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이름 또는 연락처 검색 로직</a:t>
            </a:r>
          </a:p>
        </p:txBody>
      </p:sp>
      <p:cxnSp>
        <p:nvCxnSpPr>
          <p:cNvPr id="29" name="직선 연결선 28">
            <a:extLst>
              <a:ext uri="{FF2B5EF4-FFF2-40B4-BE49-F238E27FC236}">
                <a16:creationId xmlns="" xmlns:a16="http://schemas.microsoft.com/office/drawing/2014/main" id="{A65E6F77-7A42-0D76-47A7-03F561389926}"/>
              </a:ext>
            </a:extLst>
          </p:cNvPr>
          <p:cNvCxnSpPr/>
          <p:nvPr/>
        </p:nvCxnSpPr>
        <p:spPr>
          <a:xfrm>
            <a:off x="8508268" y="3789040"/>
            <a:ext cx="316835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="" xmlns:a16="http://schemas.microsoft.com/office/drawing/2014/main" id="{7C7639A2-2882-85C4-FA43-93485A3BE891}"/>
              </a:ext>
            </a:extLst>
          </p:cNvPr>
          <p:cNvCxnSpPr/>
          <p:nvPr/>
        </p:nvCxnSpPr>
        <p:spPr>
          <a:xfrm>
            <a:off x="8508268" y="4833156"/>
            <a:ext cx="316835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="" xmlns:a16="http://schemas.microsoft.com/office/drawing/2014/main" id="{8633DCC0-F1C1-B241-ABF1-CAF335E0A3EC}"/>
              </a:ext>
            </a:extLst>
          </p:cNvPr>
          <p:cNvCxnSpPr>
            <a:cxnSpLocks/>
          </p:cNvCxnSpPr>
          <p:nvPr/>
        </p:nvCxnSpPr>
        <p:spPr>
          <a:xfrm>
            <a:off x="8508268" y="3789040"/>
            <a:ext cx="0" cy="10441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="" xmlns:a16="http://schemas.microsoft.com/office/drawing/2014/main" id="{FAB3F057-0D57-65F1-C935-D66B53C24A85}"/>
              </a:ext>
            </a:extLst>
          </p:cNvPr>
          <p:cNvCxnSpPr>
            <a:cxnSpLocks/>
          </p:cNvCxnSpPr>
          <p:nvPr/>
        </p:nvCxnSpPr>
        <p:spPr>
          <a:xfrm>
            <a:off x="11655106" y="3789040"/>
            <a:ext cx="0" cy="10441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="" xmlns:a16="http://schemas.microsoft.com/office/drawing/2014/main" id="{8001C435-9863-44CF-B504-6DBEB524BA46}"/>
              </a:ext>
            </a:extLst>
          </p:cNvPr>
          <p:cNvSpPr txBox="1"/>
          <p:nvPr/>
        </p:nvSpPr>
        <p:spPr>
          <a:xfrm>
            <a:off x="276680" y="5066689"/>
            <a:ext cx="35510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출석날짜와 상관없이 </a:t>
            </a:r>
            <a:r>
              <a:rPr lang="ko-KR" altLang="en-US" dirty="0" err="1"/>
              <a:t>폰이랑</a:t>
            </a:r>
            <a:r>
              <a:rPr lang="en-US" altLang="ko-KR" dirty="0"/>
              <a:t>, </a:t>
            </a:r>
            <a:r>
              <a:rPr lang="ko-KR" altLang="en-US" dirty="0"/>
              <a:t>이름이 같으면 </a:t>
            </a:r>
            <a:r>
              <a:rPr lang="en-US" altLang="ko-KR" dirty="0" err="1"/>
              <a:t>tableView</a:t>
            </a:r>
            <a:r>
              <a:rPr lang="en-US" altLang="ko-KR" dirty="0"/>
              <a:t> </a:t>
            </a:r>
            <a:r>
              <a:rPr lang="ko-KR" altLang="en-US" dirty="0"/>
              <a:t>리셋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출석날짜와 상관있으면</a:t>
            </a:r>
            <a:r>
              <a:rPr lang="en-US" altLang="ko-KR" dirty="0"/>
              <a:t>,</a:t>
            </a:r>
            <a:endParaRPr lang="ko-KR" altLang="en-US" dirty="0"/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="" xmlns:a16="http://schemas.microsoft.com/office/drawing/2014/main" id="{6879B5FF-BD56-F55A-41D2-F7F6C26EC265}"/>
              </a:ext>
            </a:extLst>
          </p:cNvPr>
          <p:cNvCxnSpPr>
            <a:cxnSpLocks/>
          </p:cNvCxnSpPr>
          <p:nvPr/>
        </p:nvCxnSpPr>
        <p:spPr>
          <a:xfrm>
            <a:off x="1847263" y="5920092"/>
            <a:ext cx="1224401" cy="5692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CE058FAF-4978-CCE5-5F60-22C83A15881F}"/>
              </a:ext>
            </a:extLst>
          </p:cNvPr>
          <p:cNvSpPr txBox="1"/>
          <p:nvPr/>
        </p:nvSpPr>
        <p:spPr>
          <a:xfrm>
            <a:off x="2333212" y="6437568"/>
            <a:ext cx="2592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다음 페이지에서 설명</a:t>
            </a:r>
            <a:endParaRPr lang="en-US" altLang="ko-KR" dirty="0"/>
          </a:p>
        </p:txBody>
      </p:sp>
      <p:pic>
        <p:nvPicPr>
          <p:cNvPr id="42" name="그림 41">
            <a:extLst>
              <a:ext uri="{FF2B5EF4-FFF2-40B4-BE49-F238E27FC236}">
                <a16:creationId xmlns="" xmlns:a16="http://schemas.microsoft.com/office/drawing/2014/main" id="{C8A77FB9-B1CA-17EE-28F8-6B73813224CF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602236" y="3304061"/>
            <a:ext cx="4330711" cy="856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870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03</a:t>
            </a:r>
            <a:r>
              <a:rPr lang="en-US" altLang="ko-KR" sz="4000" b="1" dirty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3570208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기능 코드 요약 및 정리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=""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 flipV="1">
            <a:off x="3179676" y="717736"/>
            <a:ext cx="8744320" cy="10402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F84CE34E-C7C1-4DD4-A0D0-B0D83CF9FEFF}"/>
              </a:ext>
            </a:extLst>
          </p:cNvPr>
          <p:cNvSpPr txBox="1"/>
          <p:nvPr/>
        </p:nvSpPr>
        <p:spPr>
          <a:xfrm>
            <a:off x="623393" y="873603"/>
            <a:ext cx="3860328" cy="434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출석부 </a:t>
            </a:r>
            <a:r>
              <a:rPr lang="en-US" altLang="ko-KR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(</a:t>
            </a:r>
            <a:r>
              <a:rPr lang="en-US" altLang="ko-KR" sz="1700" b="1" spc="-100" dirty="0" err="1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UserAttendanceController</a:t>
            </a:r>
            <a:r>
              <a:rPr lang="en-US" altLang="ko-KR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)</a:t>
            </a:r>
            <a:endParaRPr lang="ko-KR" altLang="en-US" sz="1700" b="1" spc="-100" dirty="0"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21887" y="817585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D726A176-E403-814D-9B11-56E91A4C43BF}"/>
              </a:ext>
            </a:extLst>
          </p:cNvPr>
          <p:cNvSpPr txBox="1"/>
          <p:nvPr/>
        </p:nvSpPr>
        <p:spPr>
          <a:xfrm>
            <a:off x="471717" y="1556035"/>
            <a:ext cx="1375546" cy="434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홈 페이지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="" xmlns:a16="http://schemas.microsoft.com/office/drawing/2014/main" id="{71EB9964-9B14-D0D4-54F3-7F391DC97D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717" y="2016532"/>
            <a:ext cx="3176034" cy="2625905"/>
          </a:xfrm>
          <a:prstGeom prst="rect">
            <a:avLst/>
          </a:prstGeom>
        </p:spPr>
      </p:pic>
      <p:pic>
        <p:nvPicPr>
          <p:cNvPr id="8" name="그래픽 7" descr="배지 1 윤곽선">
            <a:extLst>
              <a:ext uri="{FF2B5EF4-FFF2-40B4-BE49-F238E27FC236}">
                <a16:creationId xmlns="" xmlns:a16="http://schemas.microsoft.com/office/drawing/2014/main" id="{4C962C24-19A8-7261-8FBE-9632D8EAEDF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3392" y="2468890"/>
            <a:ext cx="180000" cy="180000"/>
          </a:xfrm>
          <a:prstGeom prst="rect">
            <a:avLst/>
          </a:prstGeom>
        </p:spPr>
      </p:pic>
      <p:pic>
        <p:nvPicPr>
          <p:cNvPr id="9" name="그래픽 8" descr="배지 윤곽선">
            <a:extLst>
              <a:ext uri="{FF2B5EF4-FFF2-40B4-BE49-F238E27FC236}">
                <a16:creationId xmlns="" xmlns:a16="http://schemas.microsoft.com/office/drawing/2014/main" id="{1BDE4318-65F2-6893-301A-6D160E0AC19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3372" y="2564904"/>
            <a:ext cx="180000" cy="180000"/>
          </a:xfrm>
          <a:prstGeom prst="rect">
            <a:avLst/>
          </a:prstGeom>
        </p:spPr>
      </p:pic>
      <p:pic>
        <p:nvPicPr>
          <p:cNvPr id="10" name="그래픽 9" descr="배지 3 윤곽선">
            <a:extLst>
              <a:ext uri="{FF2B5EF4-FFF2-40B4-BE49-F238E27FC236}">
                <a16:creationId xmlns="" xmlns:a16="http://schemas.microsoft.com/office/drawing/2014/main" id="{1B835EE2-45DF-66CF-108F-FC46FEEDC1A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03412" y="2672936"/>
            <a:ext cx="180000" cy="180000"/>
          </a:xfrm>
          <a:prstGeom prst="rect">
            <a:avLst/>
          </a:prstGeom>
        </p:spPr>
      </p:pic>
      <p:pic>
        <p:nvPicPr>
          <p:cNvPr id="11" name="그래픽 10" descr="배지 4 윤곽선">
            <a:extLst>
              <a:ext uri="{FF2B5EF4-FFF2-40B4-BE49-F238E27FC236}">
                <a16:creationId xmlns="" xmlns:a16="http://schemas.microsoft.com/office/drawing/2014/main" id="{66D2DF7E-7C22-1FEA-C98C-E99ADBD5885F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43392" y="2852936"/>
            <a:ext cx="180000" cy="180000"/>
          </a:xfrm>
          <a:prstGeom prst="rect">
            <a:avLst/>
          </a:prstGeom>
        </p:spPr>
      </p:pic>
      <p:pic>
        <p:nvPicPr>
          <p:cNvPr id="15" name="그래픽 14" descr="배지 5 윤곽선">
            <a:extLst>
              <a:ext uri="{FF2B5EF4-FFF2-40B4-BE49-F238E27FC236}">
                <a16:creationId xmlns="" xmlns:a16="http://schemas.microsoft.com/office/drawing/2014/main" id="{36A1C99B-6881-DAAE-DE87-544AA698CE85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43392" y="2960968"/>
            <a:ext cx="180000" cy="1800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D360E07B-1691-B9ED-E3E6-2BDF30666F7E}"/>
              </a:ext>
            </a:extLst>
          </p:cNvPr>
          <p:cNvSpPr txBox="1"/>
          <p:nvPr/>
        </p:nvSpPr>
        <p:spPr>
          <a:xfrm>
            <a:off x="3984808" y="1547354"/>
            <a:ext cx="1692208" cy="434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출석부 페이지</a:t>
            </a:r>
          </a:p>
        </p:txBody>
      </p:sp>
      <p:pic>
        <p:nvPicPr>
          <p:cNvPr id="21" name="그래픽 20" descr="배지 윤곽선">
            <a:extLst>
              <a:ext uri="{FF2B5EF4-FFF2-40B4-BE49-F238E27FC236}">
                <a16:creationId xmlns="" xmlns:a16="http://schemas.microsoft.com/office/drawing/2014/main" id="{3E12EF73-9272-8766-BA58-6D8AD45148DC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686079" y="1619906"/>
            <a:ext cx="360000" cy="36000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="" xmlns:a16="http://schemas.microsoft.com/office/drawing/2014/main" id="{496AA7CD-822D-5378-84B2-58D5A08FDC9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755740" y="1995489"/>
            <a:ext cx="5327776" cy="4197642"/>
          </a:xfrm>
          <a:prstGeom prst="rect">
            <a:avLst/>
          </a:prstGeom>
        </p:spPr>
      </p:pic>
      <p:pic>
        <p:nvPicPr>
          <p:cNvPr id="27" name="그래픽 26" descr="배지 1 윤곽선">
            <a:extLst>
              <a:ext uri="{FF2B5EF4-FFF2-40B4-BE49-F238E27FC236}">
                <a16:creationId xmlns="" xmlns:a16="http://schemas.microsoft.com/office/drawing/2014/main" id="{18F9CD82-22B0-8E2E-6AD0-D81547F9EBBC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420891" y="3005282"/>
            <a:ext cx="360000" cy="360000"/>
          </a:xfrm>
          <a:prstGeom prst="rect">
            <a:avLst/>
          </a:prstGeom>
        </p:spPr>
      </p:pic>
      <p:pic>
        <p:nvPicPr>
          <p:cNvPr id="12" name="그래픽 11" descr="배지 윤곽선">
            <a:extLst>
              <a:ext uri="{FF2B5EF4-FFF2-40B4-BE49-F238E27FC236}">
                <a16:creationId xmlns="" xmlns:a16="http://schemas.microsoft.com/office/drawing/2014/main" id="{141DD898-863F-2C72-C92E-D5C823CE7DA9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4303721" y="2306481"/>
            <a:ext cx="360000" cy="3600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="" xmlns:a16="http://schemas.microsoft.com/office/drawing/2014/main" id="{578B2216-F20B-3562-95BE-D60CD734F576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145923" y="1547354"/>
            <a:ext cx="3670080" cy="4372738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00AB8B35-2F71-5F59-3A9D-0D20F96E14C8}"/>
              </a:ext>
            </a:extLst>
          </p:cNvPr>
          <p:cNvSpPr txBox="1"/>
          <p:nvPr/>
        </p:nvSpPr>
        <p:spPr>
          <a:xfrm>
            <a:off x="8333378" y="999552"/>
            <a:ext cx="2901224" cy="434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회원이 출석한 날짜 검색 로직</a:t>
            </a:r>
          </a:p>
        </p:txBody>
      </p:sp>
      <p:cxnSp>
        <p:nvCxnSpPr>
          <p:cNvPr id="29" name="직선 연결선 28">
            <a:extLst>
              <a:ext uri="{FF2B5EF4-FFF2-40B4-BE49-F238E27FC236}">
                <a16:creationId xmlns="" xmlns:a16="http://schemas.microsoft.com/office/drawing/2014/main" id="{A65E6F77-7A42-0D76-47A7-03F561389926}"/>
              </a:ext>
            </a:extLst>
          </p:cNvPr>
          <p:cNvCxnSpPr/>
          <p:nvPr/>
        </p:nvCxnSpPr>
        <p:spPr>
          <a:xfrm>
            <a:off x="8508268" y="2240868"/>
            <a:ext cx="316835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="" xmlns:a16="http://schemas.microsoft.com/office/drawing/2014/main" id="{7C7639A2-2882-85C4-FA43-93485A3BE891}"/>
              </a:ext>
            </a:extLst>
          </p:cNvPr>
          <p:cNvCxnSpPr/>
          <p:nvPr/>
        </p:nvCxnSpPr>
        <p:spPr>
          <a:xfrm>
            <a:off x="8508268" y="3753036"/>
            <a:ext cx="316835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="" xmlns:a16="http://schemas.microsoft.com/office/drawing/2014/main" id="{8633DCC0-F1C1-B241-ABF1-CAF335E0A3EC}"/>
              </a:ext>
            </a:extLst>
          </p:cNvPr>
          <p:cNvCxnSpPr>
            <a:cxnSpLocks/>
          </p:cNvCxnSpPr>
          <p:nvPr/>
        </p:nvCxnSpPr>
        <p:spPr>
          <a:xfrm>
            <a:off x="8508268" y="2240868"/>
            <a:ext cx="0" cy="15121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="" xmlns:a16="http://schemas.microsoft.com/office/drawing/2014/main" id="{FAB3F057-0D57-65F1-C935-D66B53C24A85}"/>
              </a:ext>
            </a:extLst>
          </p:cNvPr>
          <p:cNvCxnSpPr>
            <a:cxnSpLocks/>
          </p:cNvCxnSpPr>
          <p:nvPr/>
        </p:nvCxnSpPr>
        <p:spPr>
          <a:xfrm>
            <a:off x="11655106" y="2240868"/>
            <a:ext cx="21514" cy="15121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="" xmlns:a16="http://schemas.microsoft.com/office/drawing/2014/main" id="{8001C435-9863-44CF-B504-6DBEB524BA46}"/>
              </a:ext>
            </a:extLst>
          </p:cNvPr>
          <p:cNvSpPr txBox="1"/>
          <p:nvPr/>
        </p:nvSpPr>
        <p:spPr>
          <a:xfrm>
            <a:off x="276680" y="5066689"/>
            <a:ext cx="35510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출석날짜를 입력 후 그 날짜에 맞는 회원 출력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="" xmlns:a16="http://schemas.microsoft.com/office/drawing/2014/main" id="{E662EF7C-2BF5-FFEC-3B84-F6DA6C5E8ECD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776672" y="3869087"/>
            <a:ext cx="5775751" cy="1131931"/>
          </a:xfrm>
          <a:prstGeom prst="rect">
            <a:avLst/>
          </a:prstGeom>
        </p:spPr>
      </p:pic>
      <p:pic>
        <p:nvPicPr>
          <p:cNvPr id="19" name="그래픽 18" descr="배지 3 윤곽선">
            <a:extLst>
              <a:ext uri="{FF2B5EF4-FFF2-40B4-BE49-F238E27FC236}">
                <a16:creationId xmlns="" xmlns:a16="http://schemas.microsoft.com/office/drawing/2014/main" id="{928DE3BF-597A-3655-CC3F-3A073E568134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8020125" y="1051943"/>
            <a:ext cx="360000" cy="360000"/>
          </a:xfrm>
          <a:prstGeom prst="rect">
            <a:avLst/>
          </a:prstGeom>
        </p:spPr>
      </p:pic>
      <p:pic>
        <p:nvPicPr>
          <p:cNvPr id="22" name="그래픽 21" descr="배지 3 윤곽선">
            <a:extLst>
              <a:ext uri="{FF2B5EF4-FFF2-40B4-BE49-F238E27FC236}">
                <a16:creationId xmlns="" xmlns:a16="http://schemas.microsoft.com/office/drawing/2014/main" id="{344738F6-3FF6-8E2E-1904-FF1CC7D27567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7126811" y="2347799"/>
            <a:ext cx="360000" cy="360000"/>
          </a:xfrm>
          <a:prstGeom prst="rect">
            <a:avLst/>
          </a:prstGeom>
        </p:spPr>
      </p:pic>
      <p:pic>
        <p:nvPicPr>
          <p:cNvPr id="28" name="그래픽 27" descr="배지 3 윤곽선">
            <a:extLst>
              <a:ext uri="{FF2B5EF4-FFF2-40B4-BE49-F238E27FC236}">
                <a16:creationId xmlns="" xmlns:a16="http://schemas.microsoft.com/office/drawing/2014/main" id="{CDE10BA9-669D-1FF7-76CA-F66C151E6803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5771251" y="3509087"/>
            <a:ext cx="360000" cy="3600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C461397E-8B6D-CCF8-3C38-34554F78EA4A}"/>
              </a:ext>
            </a:extLst>
          </p:cNvPr>
          <p:cNvSpPr txBox="1"/>
          <p:nvPr/>
        </p:nvSpPr>
        <p:spPr>
          <a:xfrm>
            <a:off x="6114406" y="3432790"/>
            <a:ext cx="2901224" cy="434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날짜만 검색</a:t>
            </a:r>
          </a:p>
        </p:txBody>
      </p:sp>
      <p:pic>
        <p:nvPicPr>
          <p:cNvPr id="36" name="그림 35">
            <a:extLst>
              <a:ext uri="{FF2B5EF4-FFF2-40B4-BE49-F238E27FC236}">
                <a16:creationId xmlns="" xmlns:a16="http://schemas.microsoft.com/office/drawing/2014/main" id="{BBB559F1-6C04-C370-4D73-052AF28C4292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771251" y="5494907"/>
            <a:ext cx="5860727" cy="1131932"/>
          </a:xfrm>
          <a:prstGeom prst="rect">
            <a:avLst/>
          </a:prstGeom>
        </p:spPr>
      </p:pic>
      <p:pic>
        <p:nvPicPr>
          <p:cNvPr id="37" name="그래픽 36" descr="배지 3 윤곽선">
            <a:extLst>
              <a:ext uri="{FF2B5EF4-FFF2-40B4-BE49-F238E27FC236}">
                <a16:creationId xmlns="" xmlns:a16="http://schemas.microsoft.com/office/drawing/2014/main" id="{DDF98DA4-B7BA-286F-B6BB-F13149C51093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5771251" y="5106111"/>
            <a:ext cx="360000" cy="360000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2345EBB4-B7E1-035C-5571-FF5F3604ABE6}"/>
              </a:ext>
            </a:extLst>
          </p:cNvPr>
          <p:cNvSpPr txBox="1"/>
          <p:nvPr/>
        </p:nvSpPr>
        <p:spPr>
          <a:xfrm>
            <a:off x="6114406" y="5029814"/>
            <a:ext cx="2901224" cy="434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이름도 같이 검색</a:t>
            </a:r>
          </a:p>
        </p:txBody>
      </p:sp>
    </p:spTree>
    <p:extLst>
      <p:ext uri="{BB962C8B-B14F-4D97-AF65-F5344CB8AC3E}">
        <p14:creationId xmlns:p14="http://schemas.microsoft.com/office/powerpoint/2010/main" val="3687458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40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03</a:t>
            </a:r>
            <a:r>
              <a:rPr lang="en-US" altLang="ko-KR" sz="4000" b="1" dirty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3570208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기능 코드 요약 및 정리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=""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 flipV="1">
            <a:off x="3179676" y="717736"/>
            <a:ext cx="8744320" cy="10402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F84CE34E-C7C1-4DD4-A0D0-B0D83CF9FEFF}"/>
              </a:ext>
            </a:extLst>
          </p:cNvPr>
          <p:cNvSpPr txBox="1"/>
          <p:nvPr/>
        </p:nvSpPr>
        <p:spPr>
          <a:xfrm>
            <a:off x="623393" y="873603"/>
            <a:ext cx="3860328" cy="434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출석부 </a:t>
            </a:r>
            <a:r>
              <a:rPr lang="en-US" altLang="ko-KR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(</a:t>
            </a:r>
            <a:r>
              <a:rPr lang="en-US" altLang="ko-KR" sz="1700" b="1" spc="-100" dirty="0" err="1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UserAttendanceController</a:t>
            </a:r>
            <a:r>
              <a:rPr lang="en-US" altLang="ko-KR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)</a:t>
            </a:r>
            <a:endParaRPr lang="ko-KR" altLang="en-US" sz="1700" b="1" spc="-100" dirty="0"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21887" y="817585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D726A176-E403-814D-9B11-56E91A4C43BF}"/>
              </a:ext>
            </a:extLst>
          </p:cNvPr>
          <p:cNvSpPr txBox="1"/>
          <p:nvPr/>
        </p:nvSpPr>
        <p:spPr>
          <a:xfrm>
            <a:off x="471717" y="1556035"/>
            <a:ext cx="1375546" cy="434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홈 페이지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="" xmlns:a16="http://schemas.microsoft.com/office/drawing/2014/main" id="{71EB9964-9B14-D0D4-54F3-7F391DC97D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717" y="2016532"/>
            <a:ext cx="3176034" cy="2625905"/>
          </a:xfrm>
          <a:prstGeom prst="rect">
            <a:avLst/>
          </a:prstGeom>
        </p:spPr>
      </p:pic>
      <p:pic>
        <p:nvPicPr>
          <p:cNvPr id="8" name="그래픽 7" descr="배지 1 윤곽선">
            <a:extLst>
              <a:ext uri="{FF2B5EF4-FFF2-40B4-BE49-F238E27FC236}">
                <a16:creationId xmlns="" xmlns:a16="http://schemas.microsoft.com/office/drawing/2014/main" id="{4C962C24-19A8-7261-8FBE-9632D8EAEDF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3392" y="2468890"/>
            <a:ext cx="180000" cy="180000"/>
          </a:xfrm>
          <a:prstGeom prst="rect">
            <a:avLst/>
          </a:prstGeom>
        </p:spPr>
      </p:pic>
      <p:pic>
        <p:nvPicPr>
          <p:cNvPr id="9" name="그래픽 8" descr="배지 윤곽선">
            <a:extLst>
              <a:ext uri="{FF2B5EF4-FFF2-40B4-BE49-F238E27FC236}">
                <a16:creationId xmlns="" xmlns:a16="http://schemas.microsoft.com/office/drawing/2014/main" id="{1BDE4318-65F2-6893-301A-6D160E0AC19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3372" y="2564904"/>
            <a:ext cx="180000" cy="180000"/>
          </a:xfrm>
          <a:prstGeom prst="rect">
            <a:avLst/>
          </a:prstGeom>
        </p:spPr>
      </p:pic>
      <p:pic>
        <p:nvPicPr>
          <p:cNvPr id="10" name="그래픽 9" descr="배지 3 윤곽선">
            <a:extLst>
              <a:ext uri="{FF2B5EF4-FFF2-40B4-BE49-F238E27FC236}">
                <a16:creationId xmlns="" xmlns:a16="http://schemas.microsoft.com/office/drawing/2014/main" id="{1B835EE2-45DF-66CF-108F-FC46FEEDC1A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03412" y="2672936"/>
            <a:ext cx="180000" cy="180000"/>
          </a:xfrm>
          <a:prstGeom prst="rect">
            <a:avLst/>
          </a:prstGeom>
        </p:spPr>
      </p:pic>
      <p:pic>
        <p:nvPicPr>
          <p:cNvPr id="11" name="그래픽 10" descr="배지 4 윤곽선">
            <a:extLst>
              <a:ext uri="{FF2B5EF4-FFF2-40B4-BE49-F238E27FC236}">
                <a16:creationId xmlns="" xmlns:a16="http://schemas.microsoft.com/office/drawing/2014/main" id="{66D2DF7E-7C22-1FEA-C98C-E99ADBD5885F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43392" y="2852936"/>
            <a:ext cx="180000" cy="180000"/>
          </a:xfrm>
          <a:prstGeom prst="rect">
            <a:avLst/>
          </a:prstGeom>
        </p:spPr>
      </p:pic>
      <p:pic>
        <p:nvPicPr>
          <p:cNvPr id="15" name="그래픽 14" descr="배지 5 윤곽선">
            <a:extLst>
              <a:ext uri="{FF2B5EF4-FFF2-40B4-BE49-F238E27FC236}">
                <a16:creationId xmlns="" xmlns:a16="http://schemas.microsoft.com/office/drawing/2014/main" id="{36A1C99B-6881-DAAE-DE87-544AA698CE85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43392" y="2960968"/>
            <a:ext cx="180000" cy="1800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D360E07B-1691-B9ED-E3E6-2BDF30666F7E}"/>
              </a:ext>
            </a:extLst>
          </p:cNvPr>
          <p:cNvSpPr txBox="1"/>
          <p:nvPr/>
        </p:nvSpPr>
        <p:spPr>
          <a:xfrm>
            <a:off x="3984808" y="1547354"/>
            <a:ext cx="1692208" cy="434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출석부 페이지</a:t>
            </a:r>
          </a:p>
        </p:txBody>
      </p:sp>
      <p:pic>
        <p:nvPicPr>
          <p:cNvPr id="21" name="그래픽 20" descr="배지 윤곽선">
            <a:extLst>
              <a:ext uri="{FF2B5EF4-FFF2-40B4-BE49-F238E27FC236}">
                <a16:creationId xmlns="" xmlns:a16="http://schemas.microsoft.com/office/drawing/2014/main" id="{3E12EF73-9272-8766-BA58-6D8AD45148DC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686079" y="1619906"/>
            <a:ext cx="360000" cy="36000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="" xmlns:a16="http://schemas.microsoft.com/office/drawing/2014/main" id="{496AA7CD-822D-5378-84B2-58D5A08FDC9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755740" y="1995489"/>
            <a:ext cx="5327776" cy="4197642"/>
          </a:xfrm>
          <a:prstGeom prst="rect">
            <a:avLst/>
          </a:prstGeom>
        </p:spPr>
      </p:pic>
      <p:pic>
        <p:nvPicPr>
          <p:cNvPr id="27" name="그래픽 26" descr="배지 1 윤곽선">
            <a:extLst>
              <a:ext uri="{FF2B5EF4-FFF2-40B4-BE49-F238E27FC236}">
                <a16:creationId xmlns="" xmlns:a16="http://schemas.microsoft.com/office/drawing/2014/main" id="{18F9CD82-22B0-8E2E-6AD0-D81547F9EBBC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420891" y="3005282"/>
            <a:ext cx="360000" cy="360000"/>
          </a:xfrm>
          <a:prstGeom prst="rect">
            <a:avLst/>
          </a:prstGeom>
        </p:spPr>
      </p:pic>
      <p:pic>
        <p:nvPicPr>
          <p:cNvPr id="12" name="그래픽 11" descr="배지 윤곽선">
            <a:extLst>
              <a:ext uri="{FF2B5EF4-FFF2-40B4-BE49-F238E27FC236}">
                <a16:creationId xmlns="" xmlns:a16="http://schemas.microsoft.com/office/drawing/2014/main" id="{141DD898-863F-2C72-C92E-D5C823CE7DA9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4303721" y="2306481"/>
            <a:ext cx="360000" cy="3600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00AB8B35-2F71-5F59-3A9D-0D20F96E14C8}"/>
              </a:ext>
            </a:extLst>
          </p:cNvPr>
          <p:cNvSpPr txBox="1"/>
          <p:nvPr/>
        </p:nvSpPr>
        <p:spPr>
          <a:xfrm>
            <a:off x="9839764" y="1365685"/>
            <a:ext cx="1764196" cy="434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출석부 서버 시작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="" xmlns:a16="http://schemas.microsoft.com/office/drawing/2014/main" id="{8001C435-9863-44CF-B504-6DBEB524BA46}"/>
              </a:ext>
            </a:extLst>
          </p:cNvPr>
          <p:cNvSpPr txBox="1"/>
          <p:nvPr/>
        </p:nvSpPr>
        <p:spPr>
          <a:xfrm>
            <a:off x="9136807" y="5093622"/>
            <a:ext cx="30004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서버 스타트 버튼 클릭</a:t>
            </a:r>
            <a:r>
              <a:rPr lang="en-US" altLang="ko-KR" dirty="0"/>
              <a:t>(</a:t>
            </a:r>
            <a:r>
              <a:rPr lang="ko-KR" altLang="en-US" dirty="0"/>
              <a:t>다음페이지에서 상세히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22" name="그래픽 21" descr="배지 3 윤곽선">
            <a:extLst>
              <a:ext uri="{FF2B5EF4-FFF2-40B4-BE49-F238E27FC236}">
                <a16:creationId xmlns="" xmlns:a16="http://schemas.microsoft.com/office/drawing/2014/main" id="{344738F6-3FF6-8E2E-1904-FF1CC7D27567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7126811" y="2347799"/>
            <a:ext cx="360000" cy="360000"/>
          </a:xfrm>
          <a:prstGeom prst="rect">
            <a:avLst/>
          </a:prstGeom>
        </p:spPr>
      </p:pic>
      <p:pic>
        <p:nvPicPr>
          <p:cNvPr id="13" name="그래픽 12" descr="배지 4 윤곽선">
            <a:extLst>
              <a:ext uri="{FF2B5EF4-FFF2-40B4-BE49-F238E27FC236}">
                <a16:creationId xmlns="" xmlns:a16="http://schemas.microsoft.com/office/drawing/2014/main" id="{6CFFF179-3BF0-7946-E6C0-4D605176C3F0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9480376" y="1439906"/>
            <a:ext cx="360000" cy="360000"/>
          </a:xfrm>
          <a:prstGeom prst="rect">
            <a:avLst/>
          </a:prstGeom>
        </p:spPr>
      </p:pic>
      <p:pic>
        <p:nvPicPr>
          <p:cNvPr id="14" name="그래픽 13" descr="배지 4 윤곽선">
            <a:extLst>
              <a:ext uri="{FF2B5EF4-FFF2-40B4-BE49-F238E27FC236}">
                <a16:creationId xmlns="" xmlns:a16="http://schemas.microsoft.com/office/drawing/2014/main" id="{F8A1F625-01DE-7CCA-D60C-307E7D638E1A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7925163" y="2167799"/>
            <a:ext cx="360000" cy="3600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="" xmlns:a16="http://schemas.microsoft.com/office/drawing/2014/main" id="{E404BF16-9C56-E8B1-A6C7-9EAD72885495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9356484" y="2094006"/>
            <a:ext cx="2529010" cy="115786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="" xmlns:a16="http://schemas.microsoft.com/office/drawing/2014/main" id="{F8FDABED-59BA-71C4-C0A2-60DAC8FBA585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9352285" y="3525950"/>
            <a:ext cx="2529010" cy="113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610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03</a:t>
            </a:r>
            <a:r>
              <a:rPr lang="en-US" altLang="ko-KR" sz="4000" b="1" dirty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3570208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기능 코드 요약 및 정리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=""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 flipV="1">
            <a:off x="3179676" y="717736"/>
            <a:ext cx="8744320" cy="10402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F84CE34E-C7C1-4DD4-A0D0-B0D83CF9FEFF}"/>
              </a:ext>
            </a:extLst>
          </p:cNvPr>
          <p:cNvSpPr txBox="1"/>
          <p:nvPr/>
        </p:nvSpPr>
        <p:spPr>
          <a:xfrm>
            <a:off x="623393" y="873603"/>
            <a:ext cx="3860328" cy="434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출석부 </a:t>
            </a:r>
            <a:r>
              <a:rPr lang="en-US" altLang="ko-KR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(</a:t>
            </a:r>
            <a:r>
              <a:rPr lang="en-US" altLang="ko-KR" sz="1700" b="1" spc="-100" dirty="0" err="1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UserAttendanceController</a:t>
            </a:r>
            <a:r>
              <a:rPr lang="en-US" altLang="ko-KR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)</a:t>
            </a:r>
            <a:endParaRPr lang="ko-KR" altLang="en-US" sz="1700" b="1" spc="-100" dirty="0"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21887" y="817585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="" xmlns:a16="http://schemas.microsoft.com/office/drawing/2014/main" id="{3ADF0BD0-4045-6F07-D763-DA552815C4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887" y="1502166"/>
            <a:ext cx="4459446" cy="4638098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="" xmlns:a16="http://schemas.microsoft.com/office/drawing/2014/main" id="{9F17A055-0278-8425-E891-1E25DB9DEB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4600" y="1460824"/>
            <a:ext cx="4636315" cy="4720782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4C5EDC6A-5BBB-DD46-1A04-D68599CEDCD1}"/>
              </a:ext>
            </a:extLst>
          </p:cNvPr>
          <p:cNvSpPr txBox="1"/>
          <p:nvPr/>
        </p:nvSpPr>
        <p:spPr>
          <a:xfrm>
            <a:off x="9429041" y="2400456"/>
            <a:ext cx="262985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/>
              <a:t>IP</a:t>
            </a:r>
            <a:r>
              <a:rPr lang="ko-KR" altLang="en-US" dirty="0"/>
              <a:t>는 현재 서버가 가동되고 있는 </a:t>
            </a:r>
            <a:r>
              <a:rPr lang="en-US" altLang="ko-KR" dirty="0"/>
              <a:t>IP</a:t>
            </a:r>
          </a:p>
          <a:p>
            <a:pPr marL="342900" indent="-342900">
              <a:buAutoNum type="arabicPeriod"/>
            </a:pPr>
            <a:r>
              <a:rPr lang="en-US" altLang="ko-KR" dirty="0"/>
              <a:t>Port</a:t>
            </a:r>
            <a:r>
              <a:rPr lang="ko-KR" altLang="en-US" dirty="0"/>
              <a:t>는 현재 무조건 </a:t>
            </a:r>
            <a:r>
              <a:rPr lang="en-US" altLang="ko-KR" dirty="0"/>
              <a:t>5000 </a:t>
            </a:r>
            <a:r>
              <a:rPr lang="ko-KR" altLang="en-US" dirty="0"/>
              <a:t>포트로 설정해 놓았음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(</a:t>
            </a:r>
            <a:r>
              <a:rPr lang="ko-KR" altLang="en-US" dirty="0"/>
              <a:t>쓰레드 풀 </a:t>
            </a:r>
            <a:r>
              <a:rPr lang="en-US" altLang="ko-KR" dirty="0"/>
              <a:t>12</a:t>
            </a:r>
            <a:r>
              <a:rPr lang="ko-KR" altLang="en-US" dirty="0"/>
              <a:t>개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- </a:t>
            </a:r>
            <a:r>
              <a:rPr lang="ko-KR" altLang="en-US" dirty="0"/>
              <a:t>만약 한 헬스장이 이 서버를 가동하고 있으면 출석부 키오스크를 </a:t>
            </a:r>
            <a:r>
              <a:rPr lang="en-US" altLang="ko-KR" dirty="0"/>
              <a:t>12</a:t>
            </a:r>
            <a:r>
              <a:rPr lang="ko-KR" altLang="en-US" dirty="0"/>
              <a:t>개 설치 가능</a:t>
            </a:r>
            <a:endParaRPr lang="en-US" altLang="ko-KR" dirty="0"/>
          </a:p>
        </p:txBody>
      </p:sp>
      <p:cxnSp>
        <p:nvCxnSpPr>
          <p:cNvPr id="31" name="직선 연결선 30">
            <a:extLst>
              <a:ext uri="{FF2B5EF4-FFF2-40B4-BE49-F238E27FC236}">
                <a16:creationId xmlns="" xmlns:a16="http://schemas.microsoft.com/office/drawing/2014/main" id="{797B6CBB-A402-46B1-67FE-C227F86869CC}"/>
              </a:ext>
            </a:extLst>
          </p:cNvPr>
          <p:cNvCxnSpPr/>
          <p:nvPr/>
        </p:nvCxnSpPr>
        <p:spPr>
          <a:xfrm>
            <a:off x="255958" y="1700808"/>
            <a:ext cx="83548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="" xmlns:a16="http://schemas.microsoft.com/office/drawing/2014/main" id="{154CDDC7-DF7B-E4EA-ECA4-A340DF9DCC72}"/>
              </a:ext>
            </a:extLst>
          </p:cNvPr>
          <p:cNvCxnSpPr>
            <a:cxnSpLocks/>
          </p:cNvCxnSpPr>
          <p:nvPr/>
        </p:nvCxnSpPr>
        <p:spPr>
          <a:xfrm>
            <a:off x="4871864" y="1880828"/>
            <a:ext cx="169218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92772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03</a:t>
            </a:r>
            <a:r>
              <a:rPr lang="en-US" altLang="ko-KR" sz="4000" b="1" dirty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3570208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기능 코드 요약 및 정리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=""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 flipV="1">
            <a:off x="3179676" y="717736"/>
            <a:ext cx="8744320" cy="10402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F84CE34E-C7C1-4DD4-A0D0-B0D83CF9FEFF}"/>
              </a:ext>
            </a:extLst>
          </p:cNvPr>
          <p:cNvSpPr txBox="1"/>
          <p:nvPr/>
        </p:nvSpPr>
        <p:spPr>
          <a:xfrm>
            <a:off x="623393" y="873603"/>
            <a:ext cx="3860328" cy="434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출석부 </a:t>
            </a:r>
            <a:r>
              <a:rPr lang="en-US" altLang="ko-KR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(</a:t>
            </a:r>
            <a:r>
              <a:rPr lang="en-US" altLang="ko-KR" sz="1700" b="1" spc="-100" dirty="0" err="1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UserAttendanceController</a:t>
            </a:r>
            <a:r>
              <a:rPr lang="en-US" altLang="ko-KR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)</a:t>
            </a:r>
            <a:endParaRPr lang="ko-KR" altLang="en-US" sz="1700" b="1" spc="-100" dirty="0"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21887" y="817585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597AB47D-54E0-2A73-1FB3-048EDAB8D433}"/>
              </a:ext>
            </a:extLst>
          </p:cNvPr>
          <p:cNvSpPr txBox="1"/>
          <p:nvPr/>
        </p:nvSpPr>
        <p:spPr>
          <a:xfrm>
            <a:off x="221888" y="1505326"/>
            <a:ext cx="2957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서버</a:t>
            </a:r>
            <a:r>
              <a:rPr lang="en-US" altLang="ko-KR" dirty="0"/>
              <a:t>,</a:t>
            </a:r>
            <a:r>
              <a:rPr lang="ko-KR" altLang="en-US" dirty="0"/>
              <a:t> 클라이언트 </a:t>
            </a:r>
            <a:r>
              <a:rPr lang="en-US" altLang="ko-KR" dirty="0"/>
              <a:t>TASK</a:t>
            </a:r>
          </a:p>
        </p:txBody>
      </p:sp>
      <p:pic>
        <p:nvPicPr>
          <p:cNvPr id="8" name="그림 7" descr="도표, 텍스트, 평면도, 기술 도면이(가) 표시된 사진&#10;&#10;자동 생성된 설명">
            <a:extLst>
              <a:ext uri="{FF2B5EF4-FFF2-40B4-BE49-F238E27FC236}">
                <a16:creationId xmlns="" xmlns:a16="http://schemas.microsoft.com/office/drawing/2014/main" id="{3359F340-3002-3A33-E7FE-BDB320E237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915" y="1989804"/>
            <a:ext cx="5953125" cy="47625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="" xmlns:a16="http://schemas.microsoft.com/office/drawing/2014/main" id="{D9E0F945-6F82-B3A2-23EC-251BA5B8A3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3798" y="873603"/>
            <a:ext cx="5456314" cy="451438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FBCAD87A-57E5-D422-BD14-2492EC915AFE}"/>
              </a:ext>
            </a:extLst>
          </p:cNvPr>
          <p:cNvSpPr txBox="1"/>
          <p:nvPr/>
        </p:nvSpPr>
        <p:spPr>
          <a:xfrm>
            <a:off x="6946213" y="5533450"/>
            <a:ext cx="45005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받아온 데이터가 </a:t>
            </a:r>
            <a:r>
              <a:rPr lang="en-US" altLang="ko-KR" dirty="0"/>
              <a:t>2</a:t>
            </a:r>
            <a:r>
              <a:rPr lang="ko-KR" altLang="en-US" dirty="0"/>
              <a:t>라면</a:t>
            </a:r>
            <a:r>
              <a:rPr lang="en-US" altLang="ko-KR" dirty="0"/>
              <a:t>, </a:t>
            </a:r>
            <a:r>
              <a:rPr lang="ko-KR" altLang="en-US" dirty="0"/>
              <a:t>연결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0</a:t>
            </a:r>
            <a:r>
              <a:rPr lang="ko-KR" altLang="en-US" dirty="0"/>
              <a:t>이라면</a:t>
            </a:r>
            <a:r>
              <a:rPr lang="en-US" altLang="ko-KR" dirty="0"/>
              <a:t>, user </a:t>
            </a:r>
            <a:r>
              <a:rPr lang="ko-KR" altLang="en-US" dirty="0"/>
              <a:t>데이터 전송 또는 실패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1</a:t>
            </a:r>
            <a:r>
              <a:rPr lang="ko-KR" altLang="en-US" dirty="0"/>
              <a:t>이라면</a:t>
            </a:r>
            <a:r>
              <a:rPr lang="en-US" altLang="ko-KR" dirty="0"/>
              <a:t>, Attendance DB</a:t>
            </a:r>
            <a:r>
              <a:rPr lang="ko-KR" altLang="en-US" dirty="0"/>
              <a:t>에 데이터 전송</a:t>
            </a:r>
            <a:endParaRPr lang="en-US" altLang="ko-KR" dirty="0"/>
          </a:p>
        </p:txBody>
      </p:sp>
      <p:pic>
        <p:nvPicPr>
          <p:cNvPr id="14" name="그래픽 13" descr="배지 1 윤곽선">
            <a:extLst>
              <a:ext uri="{FF2B5EF4-FFF2-40B4-BE49-F238E27FC236}">
                <a16:creationId xmlns="" xmlns:a16="http://schemas.microsoft.com/office/drawing/2014/main" id="{2DB24680-D9E9-2E64-3747-E8E55B9F58F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00056" y="4689140"/>
            <a:ext cx="360000" cy="360000"/>
          </a:xfrm>
          <a:prstGeom prst="rect">
            <a:avLst/>
          </a:prstGeom>
        </p:spPr>
      </p:pic>
      <p:pic>
        <p:nvPicPr>
          <p:cNvPr id="16" name="그래픽 15" descr="배지 윤곽선">
            <a:extLst>
              <a:ext uri="{FF2B5EF4-FFF2-40B4-BE49-F238E27FC236}">
                <a16:creationId xmlns="" xmlns:a16="http://schemas.microsoft.com/office/drawing/2014/main" id="{7E8993F2-7873-AA0D-E549-65F5ED9FD83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00056" y="1809804"/>
            <a:ext cx="360000" cy="360000"/>
          </a:xfrm>
          <a:prstGeom prst="rect">
            <a:avLst/>
          </a:prstGeom>
        </p:spPr>
      </p:pic>
      <p:pic>
        <p:nvPicPr>
          <p:cNvPr id="17" name="그래픽 16" descr="배지 3 윤곽선">
            <a:extLst>
              <a:ext uri="{FF2B5EF4-FFF2-40B4-BE49-F238E27FC236}">
                <a16:creationId xmlns="" xmlns:a16="http://schemas.microsoft.com/office/drawing/2014/main" id="{E2752EEB-B077-9C5A-911A-F3F20A3381E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613670" y="3396268"/>
            <a:ext cx="360000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0951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03</a:t>
            </a:r>
            <a:r>
              <a:rPr lang="en-US" altLang="ko-KR" sz="4000" b="1" dirty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3570208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기능 코드 요약 및 정리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=""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 flipV="1">
            <a:off x="3179676" y="717736"/>
            <a:ext cx="8744320" cy="10402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F84CE34E-C7C1-4DD4-A0D0-B0D83CF9FEFF}"/>
              </a:ext>
            </a:extLst>
          </p:cNvPr>
          <p:cNvSpPr txBox="1"/>
          <p:nvPr/>
        </p:nvSpPr>
        <p:spPr>
          <a:xfrm>
            <a:off x="623392" y="873603"/>
            <a:ext cx="4644515" cy="434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출석부 클라이언트 </a:t>
            </a:r>
            <a:r>
              <a:rPr lang="en-US" altLang="ko-KR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(</a:t>
            </a:r>
            <a:r>
              <a:rPr lang="en-US" altLang="ko-KR" sz="1700" b="1" spc="-100" dirty="0" err="1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AttendanceTimeController</a:t>
            </a:r>
            <a:r>
              <a:rPr lang="en-US" altLang="ko-KR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)</a:t>
            </a:r>
            <a:endParaRPr lang="ko-KR" altLang="en-US" sz="1700" b="1" spc="-100" dirty="0"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21887" y="817585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597AB47D-54E0-2A73-1FB3-048EDAB8D433}"/>
              </a:ext>
            </a:extLst>
          </p:cNvPr>
          <p:cNvSpPr txBox="1"/>
          <p:nvPr/>
        </p:nvSpPr>
        <p:spPr>
          <a:xfrm>
            <a:off x="221887" y="1505326"/>
            <a:ext cx="46445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서버</a:t>
            </a:r>
            <a:r>
              <a:rPr lang="en-US" altLang="ko-KR" dirty="0"/>
              <a:t>, </a:t>
            </a:r>
            <a:r>
              <a:rPr lang="ko-KR" altLang="en-US" dirty="0"/>
              <a:t>클라이언트 </a:t>
            </a:r>
            <a:r>
              <a:rPr lang="en-US" altLang="ko-KR" dirty="0"/>
              <a:t>TASK</a:t>
            </a:r>
          </a:p>
        </p:txBody>
      </p:sp>
      <p:pic>
        <p:nvPicPr>
          <p:cNvPr id="8" name="그림 7" descr="도표, 텍스트, 평면도, 기술 도면이(가) 표시된 사진&#10;&#10;자동 생성된 설명">
            <a:extLst>
              <a:ext uri="{FF2B5EF4-FFF2-40B4-BE49-F238E27FC236}">
                <a16:creationId xmlns="" xmlns:a16="http://schemas.microsoft.com/office/drawing/2014/main" id="{3359F340-3002-3A33-E7FE-BDB320E237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915" y="1989804"/>
            <a:ext cx="2699095" cy="215927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="" xmlns:a16="http://schemas.microsoft.com/office/drawing/2014/main" id="{D9E0F945-6F82-B3A2-23EC-251BA5B8A3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3785" y="1382186"/>
            <a:ext cx="3852428" cy="3187377"/>
          </a:xfrm>
          <a:prstGeom prst="rect">
            <a:avLst/>
          </a:prstGeom>
        </p:spPr>
      </p:pic>
      <p:pic>
        <p:nvPicPr>
          <p:cNvPr id="14" name="그래픽 13" descr="배지 1 윤곽선">
            <a:extLst>
              <a:ext uri="{FF2B5EF4-FFF2-40B4-BE49-F238E27FC236}">
                <a16:creationId xmlns="" xmlns:a16="http://schemas.microsoft.com/office/drawing/2014/main" id="{2DB24680-D9E9-2E64-3747-E8E55B9F58F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98548" y="3959429"/>
            <a:ext cx="254178" cy="254178"/>
          </a:xfrm>
          <a:prstGeom prst="rect">
            <a:avLst/>
          </a:prstGeom>
        </p:spPr>
      </p:pic>
      <p:pic>
        <p:nvPicPr>
          <p:cNvPr id="16" name="그래픽 15" descr="배지 윤곽선">
            <a:extLst>
              <a:ext uri="{FF2B5EF4-FFF2-40B4-BE49-F238E27FC236}">
                <a16:creationId xmlns="" xmlns:a16="http://schemas.microsoft.com/office/drawing/2014/main" id="{7E8993F2-7873-AA0D-E549-65F5ED9FD83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193657" y="2090647"/>
            <a:ext cx="254178" cy="254178"/>
          </a:xfrm>
          <a:prstGeom prst="rect">
            <a:avLst/>
          </a:prstGeom>
        </p:spPr>
      </p:pic>
      <p:pic>
        <p:nvPicPr>
          <p:cNvPr id="17" name="그래픽 16" descr="배지 3 윤곽선">
            <a:extLst>
              <a:ext uri="{FF2B5EF4-FFF2-40B4-BE49-F238E27FC236}">
                <a16:creationId xmlns="" xmlns:a16="http://schemas.microsoft.com/office/drawing/2014/main" id="{E2752EEB-B077-9C5A-911A-F3F20A3381E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193657" y="3152127"/>
            <a:ext cx="254178" cy="25417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2B454B67-6154-982E-6C33-4F765D4932D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81056" y="3784539"/>
            <a:ext cx="5842940" cy="287814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4116A7A4-503D-07B5-BEE4-AAFDF39CDA2F}"/>
              </a:ext>
            </a:extLst>
          </p:cNvPr>
          <p:cNvSpPr txBox="1"/>
          <p:nvPr/>
        </p:nvSpPr>
        <p:spPr>
          <a:xfrm>
            <a:off x="7068108" y="1406318"/>
            <a:ext cx="36418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서버측 </a:t>
            </a:r>
            <a:r>
              <a:rPr lang="en-US" altLang="ko-KR" sz="18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- </a:t>
            </a:r>
            <a:r>
              <a:rPr lang="en-US" altLang="ko-KR" sz="1800" b="1" spc="-100" dirty="0" err="1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UserAttendanceController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59F9EF5F-DF45-4BED-F879-FAB7825FAAF6}"/>
              </a:ext>
            </a:extLst>
          </p:cNvPr>
          <p:cNvSpPr txBox="1"/>
          <p:nvPr/>
        </p:nvSpPr>
        <p:spPr>
          <a:xfrm>
            <a:off x="7626553" y="3320988"/>
            <a:ext cx="42539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클라이언트</a:t>
            </a:r>
            <a:r>
              <a:rPr lang="ko-KR" altLang="en-US" sz="18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측 </a:t>
            </a:r>
            <a:r>
              <a:rPr lang="en-US" altLang="ko-KR" sz="18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- </a:t>
            </a:r>
            <a:r>
              <a:rPr lang="en-US" altLang="ko-KR" sz="1800" b="1" spc="-100" dirty="0" err="1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AttendanceTimeController</a:t>
            </a:r>
            <a:endParaRPr lang="ko-KR" altLang="en-US" dirty="0"/>
          </a:p>
        </p:txBody>
      </p:sp>
      <p:pic>
        <p:nvPicPr>
          <p:cNvPr id="18" name="그래픽 17" descr="배지 1 윤곽선">
            <a:extLst>
              <a:ext uri="{FF2B5EF4-FFF2-40B4-BE49-F238E27FC236}">
                <a16:creationId xmlns="" xmlns:a16="http://schemas.microsoft.com/office/drawing/2014/main" id="{8C7E7D8C-590E-D7C9-EBE0-953A2950E1F1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14495" y="3284827"/>
            <a:ext cx="360000" cy="3600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907FC5F6-DC1F-C35D-4335-B0F8299B3DEB}"/>
              </a:ext>
            </a:extLst>
          </p:cNvPr>
          <p:cNvSpPr txBox="1"/>
          <p:nvPr/>
        </p:nvSpPr>
        <p:spPr>
          <a:xfrm>
            <a:off x="870013" y="5579847"/>
            <a:ext cx="5173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서버와 클라이언트 연결 요청 </a:t>
            </a:r>
            <a:r>
              <a:rPr lang="en-US" altLang="ko-KR" dirty="0"/>
              <a:t>(</a:t>
            </a:r>
            <a:r>
              <a:rPr lang="ko-KR" altLang="en-US" dirty="0"/>
              <a:t>서버 측에선 쓰레드 풀로 여러 클라이언트들을 관리</a:t>
            </a:r>
            <a:r>
              <a:rPr lang="en-US" altLang="ko-KR" dirty="0"/>
              <a:t>)</a:t>
            </a:r>
          </a:p>
        </p:txBody>
      </p:sp>
      <p:pic>
        <p:nvPicPr>
          <p:cNvPr id="20" name="그래픽 19" descr="배지 1 윤곽선">
            <a:extLst>
              <a:ext uri="{FF2B5EF4-FFF2-40B4-BE49-F238E27FC236}">
                <a16:creationId xmlns="" xmlns:a16="http://schemas.microsoft.com/office/drawing/2014/main" id="{A1A4C555-4222-476B-4562-C208C4BC34E8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0709" y="5223610"/>
            <a:ext cx="360000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53926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03</a:t>
            </a:r>
            <a:r>
              <a:rPr lang="en-US" altLang="ko-KR" sz="4000" b="1" dirty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3570208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기능 코드 요약 및 정리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=""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 flipV="1">
            <a:off x="3179676" y="717736"/>
            <a:ext cx="8744320" cy="10402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F84CE34E-C7C1-4DD4-A0D0-B0D83CF9FEFF}"/>
              </a:ext>
            </a:extLst>
          </p:cNvPr>
          <p:cNvSpPr txBox="1"/>
          <p:nvPr/>
        </p:nvSpPr>
        <p:spPr>
          <a:xfrm>
            <a:off x="623392" y="873603"/>
            <a:ext cx="4644515" cy="434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출석부 클라이언트 </a:t>
            </a:r>
            <a:r>
              <a:rPr lang="en-US" altLang="ko-KR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(</a:t>
            </a:r>
            <a:r>
              <a:rPr lang="en-US" altLang="ko-KR" sz="1700" b="1" spc="-100" dirty="0" err="1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AttendanceTimeController</a:t>
            </a:r>
            <a:r>
              <a:rPr lang="en-US" altLang="ko-KR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)</a:t>
            </a:r>
            <a:endParaRPr lang="ko-KR" altLang="en-US" sz="1700" b="1" spc="-100" dirty="0"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21887" y="817585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597AB47D-54E0-2A73-1FB3-048EDAB8D433}"/>
              </a:ext>
            </a:extLst>
          </p:cNvPr>
          <p:cNvSpPr txBox="1"/>
          <p:nvPr/>
        </p:nvSpPr>
        <p:spPr>
          <a:xfrm>
            <a:off x="221887" y="1505326"/>
            <a:ext cx="46445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서버</a:t>
            </a:r>
            <a:r>
              <a:rPr lang="en-US" altLang="ko-KR" dirty="0"/>
              <a:t>, </a:t>
            </a:r>
            <a:r>
              <a:rPr lang="ko-KR" altLang="en-US" dirty="0"/>
              <a:t>클라이언트 </a:t>
            </a:r>
            <a:r>
              <a:rPr lang="en-US" altLang="ko-KR" dirty="0"/>
              <a:t>TASK</a:t>
            </a:r>
          </a:p>
        </p:txBody>
      </p:sp>
      <p:pic>
        <p:nvPicPr>
          <p:cNvPr id="8" name="그림 7" descr="도표, 텍스트, 평면도, 기술 도면이(가) 표시된 사진&#10;&#10;자동 생성된 설명">
            <a:extLst>
              <a:ext uri="{FF2B5EF4-FFF2-40B4-BE49-F238E27FC236}">
                <a16:creationId xmlns="" xmlns:a16="http://schemas.microsoft.com/office/drawing/2014/main" id="{3359F340-3002-3A33-E7FE-BDB320E237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915" y="1989804"/>
            <a:ext cx="2699095" cy="215927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="" xmlns:a16="http://schemas.microsoft.com/office/drawing/2014/main" id="{D9E0F945-6F82-B3A2-23EC-251BA5B8A3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3785" y="1382186"/>
            <a:ext cx="3852428" cy="3187377"/>
          </a:xfrm>
          <a:prstGeom prst="rect">
            <a:avLst/>
          </a:prstGeom>
        </p:spPr>
      </p:pic>
      <p:pic>
        <p:nvPicPr>
          <p:cNvPr id="14" name="그래픽 13" descr="배지 1 윤곽선">
            <a:extLst>
              <a:ext uri="{FF2B5EF4-FFF2-40B4-BE49-F238E27FC236}">
                <a16:creationId xmlns="" xmlns:a16="http://schemas.microsoft.com/office/drawing/2014/main" id="{2DB24680-D9E9-2E64-3747-E8E55B9F58F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98548" y="3959429"/>
            <a:ext cx="254178" cy="254178"/>
          </a:xfrm>
          <a:prstGeom prst="rect">
            <a:avLst/>
          </a:prstGeom>
        </p:spPr>
      </p:pic>
      <p:pic>
        <p:nvPicPr>
          <p:cNvPr id="16" name="그래픽 15" descr="배지 윤곽선">
            <a:extLst>
              <a:ext uri="{FF2B5EF4-FFF2-40B4-BE49-F238E27FC236}">
                <a16:creationId xmlns="" xmlns:a16="http://schemas.microsoft.com/office/drawing/2014/main" id="{7E8993F2-7873-AA0D-E549-65F5ED9FD83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193657" y="2090647"/>
            <a:ext cx="254178" cy="254178"/>
          </a:xfrm>
          <a:prstGeom prst="rect">
            <a:avLst/>
          </a:prstGeom>
        </p:spPr>
      </p:pic>
      <p:pic>
        <p:nvPicPr>
          <p:cNvPr id="17" name="그래픽 16" descr="배지 3 윤곽선">
            <a:extLst>
              <a:ext uri="{FF2B5EF4-FFF2-40B4-BE49-F238E27FC236}">
                <a16:creationId xmlns="" xmlns:a16="http://schemas.microsoft.com/office/drawing/2014/main" id="{E2752EEB-B077-9C5A-911A-F3F20A3381E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193657" y="3152127"/>
            <a:ext cx="254178" cy="25417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4116A7A4-503D-07B5-BEE4-AAFDF39CDA2F}"/>
              </a:ext>
            </a:extLst>
          </p:cNvPr>
          <p:cNvSpPr txBox="1"/>
          <p:nvPr/>
        </p:nvSpPr>
        <p:spPr>
          <a:xfrm>
            <a:off x="7068108" y="1406318"/>
            <a:ext cx="36418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서버측 </a:t>
            </a:r>
            <a:r>
              <a:rPr lang="en-US" altLang="ko-KR" sz="18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- </a:t>
            </a:r>
            <a:r>
              <a:rPr lang="en-US" altLang="ko-KR" sz="1800" b="1" spc="-100" dirty="0" err="1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UserAttendanceController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59F9EF5F-DF45-4BED-F879-FAB7825FAAF6}"/>
              </a:ext>
            </a:extLst>
          </p:cNvPr>
          <p:cNvSpPr txBox="1"/>
          <p:nvPr/>
        </p:nvSpPr>
        <p:spPr>
          <a:xfrm>
            <a:off x="7357746" y="4107457"/>
            <a:ext cx="42539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클라이언트</a:t>
            </a:r>
            <a:r>
              <a:rPr lang="ko-KR" altLang="en-US" sz="18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측 </a:t>
            </a:r>
            <a:r>
              <a:rPr lang="en-US" altLang="ko-KR" sz="18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- </a:t>
            </a:r>
            <a:r>
              <a:rPr lang="en-US" altLang="ko-KR" sz="1800" b="1" spc="-100" dirty="0" err="1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AttendanceTimeController</a:t>
            </a:r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="" xmlns:a16="http://schemas.microsoft.com/office/drawing/2014/main" id="{9745DF70-65C6-278A-CC3C-B677967A8F6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10136" y="4519278"/>
            <a:ext cx="5013860" cy="2238108"/>
          </a:xfrm>
          <a:prstGeom prst="rect">
            <a:avLst/>
          </a:prstGeom>
        </p:spPr>
      </p:pic>
      <p:pic>
        <p:nvPicPr>
          <p:cNvPr id="12" name="그래픽 11" descr="배지 윤곽선">
            <a:extLst>
              <a:ext uri="{FF2B5EF4-FFF2-40B4-BE49-F238E27FC236}">
                <a16:creationId xmlns="" xmlns:a16="http://schemas.microsoft.com/office/drawing/2014/main" id="{150CCA00-AC28-44DF-8F5D-3397C33FABCD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971751" y="4086518"/>
            <a:ext cx="360000" cy="360000"/>
          </a:xfrm>
          <a:prstGeom prst="rect">
            <a:avLst/>
          </a:prstGeom>
        </p:spPr>
      </p:pic>
      <p:pic>
        <p:nvPicPr>
          <p:cNvPr id="19" name="그래픽 18" descr="배지 윤곽선">
            <a:extLst>
              <a:ext uri="{FF2B5EF4-FFF2-40B4-BE49-F238E27FC236}">
                <a16:creationId xmlns="" xmlns:a16="http://schemas.microsoft.com/office/drawing/2014/main" id="{A0537CF6-1BFE-B29D-8168-22ADCF4E239C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56420" y="4833156"/>
            <a:ext cx="360000" cy="360000"/>
          </a:xfrm>
          <a:prstGeom prst="rect">
            <a:avLst/>
          </a:prstGeom>
        </p:spPr>
      </p:pic>
      <p:cxnSp>
        <p:nvCxnSpPr>
          <p:cNvPr id="21" name="직선 연결선 20">
            <a:extLst>
              <a:ext uri="{FF2B5EF4-FFF2-40B4-BE49-F238E27FC236}">
                <a16:creationId xmlns="" xmlns:a16="http://schemas.microsoft.com/office/drawing/2014/main" id="{450F8371-56B4-F3FA-7123-6D5ABDBCF8EF}"/>
              </a:ext>
            </a:extLst>
          </p:cNvPr>
          <p:cNvCxnSpPr/>
          <p:nvPr/>
        </p:nvCxnSpPr>
        <p:spPr>
          <a:xfrm>
            <a:off x="7331751" y="5733256"/>
            <a:ext cx="864096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6ADA2928-50D5-D464-818F-2F58FFA63DF9}"/>
              </a:ext>
            </a:extLst>
          </p:cNvPr>
          <p:cNvSpPr txBox="1"/>
          <p:nvPr/>
        </p:nvSpPr>
        <p:spPr>
          <a:xfrm>
            <a:off x="1502039" y="5089547"/>
            <a:ext cx="517324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출석부 클라이언트에서 번호를 전송하면</a:t>
            </a:r>
            <a:r>
              <a:rPr lang="en-US" altLang="ko-KR" dirty="0"/>
              <a:t>, </a:t>
            </a:r>
            <a:r>
              <a:rPr lang="ko-KR" altLang="en-US" dirty="0"/>
              <a:t>서버 측에서 </a:t>
            </a:r>
            <a:r>
              <a:rPr lang="en-US" altLang="ko-KR" dirty="0"/>
              <a:t>1</a:t>
            </a:r>
            <a:r>
              <a:rPr lang="ko-KR" altLang="en-US" dirty="0"/>
              <a:t>개 이상의 데이터를 전송함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따라서 이 정보를 전부 다 받아오고 다음 구문을 실행해야 하므로</a:t>
            </a:r>
            <a:r>
              <a:rPr lang="en-US" altLang="ko-KR" dirty="0"/>
              <a:t> (</a:t>
            </a:r>
            <a:r>
              <a:rPr lang="ko-KR" altLang="en-US" dirty="0"/>
              <a:t>동기처리가  필요</a:t>
            </a:r>
            <a:r>
              <a:rPr lang="en-US" altLang="ko-KR" dirty="0"/>
              <a:t>)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이걸 해결하기 위해 </a:t>
            </a:r>
            <a:r>
              <a:rPr lang="en-US" altLang="ko-KR" dirty="0" err="1"/>
              <a:t>Thread.sleep</a:t>
            </a:r>
            <a:r>
              <a:rPr lang="ko-KR" altLang="en-US" dirty="0"/>
              <a:t>을 이용</a:t>
            </a:r>
            <a:endParaRPr lang="en-US" altLang="ko-KR" dirty="0"/>
          </a:p>
        </p:txBody>
      </p:sp>
      <p:cxnSp>
        <p:nvCxnSpPr>
          <p:cNvPr id="24" name="직선 연결선 23">
            <a:extLst>
              <a:ext uri="{FF2B5EF4-FFF2-40B4-BE49-F238E27FC236}">
                <a16:creationId xmlns="" xmlns:a16="http://schemas.microsoft.com/office/drawing/2014/main" id="{D3BC760E-C3A0-FDEF-8DC6-0CDC67AD97CB}"/>
              </a:ext>
            </a:extLst>
          </p:cNvPr>
          <p:cNvCxnSpPr>
            <a:cxnSpLocks/>
          </p:cNvCxnSpPr>
          <p:nvPr/>
        </p:nvCxnSpPr>
        <p:spPr>
          <a:xfrm>
            <a:off x="7699427" y="6309320"/>
            <a:ext cx="992840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962592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03</a:t>
            </a:r>
            <a:r>
              <a:rPr lang="en-US" altLang="ko-KR" sz="4000" b="1" dirty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3570208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기능 코드 요약 및 정리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=""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 flipV="1">
            <a:off x="3179676" y="717736"/>
            <a:ext cx="8744320" cy="10402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F84CE34E-C7C1-4DD4-A0D0-B0D83CF9FEFF}"/>
              </a:ext>
            </a:extLst>
          </p:cNvPr>
          <p:cNvSpPr txBox="1"/>
          <p:nvPr/>
        </p:nvSpPr>
        <p:spPr>
          <a:xfrm>
            <a:off x="623392" y="873603"/>
            <a:ext cx="4644515" cy="434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출석부 클라이언트 </a:t>
            </a:r>
            <a:r>
              <a:rPr lang="en-US" altLang="ko-KR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(</a:t>
            </a:r>
            <a:r>
              <a:rPr lang="en-US" altLang="ko-KR" sz="1700" b="1" spc="-100" dirty="0" err="1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AttendanceTimeController</a:t>
            </a:r>
            <a:r>
              <a:rPr lang="en-US" altLang="ko-KR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)</a:t>
            </a:r>
            <a:endParaRPr lang="ko-KR" altLang="en-US" sz="1700" b="1" spc="-100" dirty="0"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21887" y="817585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597AB47D-54E0-2A73-1FB3-048EDAB8D433}"/>
              </a:ext>
            </a:extLst>
          </p:cNvPr>
          <p:cNvSpPr txBox="1"/>
          <p:nvPr/>
        </p:nvSpPr>
        <p:spPr>
          <a:xfrm>
            <a:off x="221887" y="1505326"/>
            <a:ext cx="46445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서버</a:t>
            </a:r>
            <a:r>
              <a:rPr lang="en-US" altLang="ko-KR" dirty="0"/>
              <a:t>, </a:t>
            </a:r>
            <a:r>
              <a:rPr lang="ko-KR" altLang="en-US" dirty="0"/>
              <a:t>클라이언트 </a:t>
            </a:r>
            <a:r>
              <a:rPr lang="en-US" altLang="ko-KR" dirty="0"/>
              <a:t>TASK</a:t>
            </a:r>
          </a:p>
        </p:txBody>
      </p:sp>
      <p:pic>
        <p:nvPicPr>
          <p:cNvPr id="8" name="그림 7" descr="도표, 텍스트, 평면도, 기술 도면이(가) 표시된 사진&#10;&#10;자동 생성된 설명">
            <a:extLst>
              <a:ext uri="{FF2B5EF4-FFF2-40B4-BE49-F238E27FC236}">
                <a16:creationId xmlns="" xmlns:a16="http://schemas.microsoft.com/office/drawing/2014/main" id="{3359F340-3002-3A33-E7FE-BDB320E237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915" y="1989804"/>
            <a:ext cx="2699095" cy="215927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="" xmlns:a16="http://schemas.microsoft.com/office/drawing/2014/main" id="{D9E0F945-6F82-B3A2-23EC-251BA5B8A3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3785" y="1382186"/>
            <a:ext cx="3852428" cy="3187377"/>
          </a:xfrm>
          <a:prstGeom prst="rect">
            <a:avLst/>
          </a:prstGeom>
        </p:spPr>
      </p:pic>
      <p:pic>
        <p:nvPicPr>
          <p:cNvPr id="14" name="그래픽 13" descr="배지 1 윤곽선">
            <a:extLst>
              <a:ext uri="{FF2B5EF4-FFF2-40B4-BE49-F238E27FC236}">
                <a16:creationId xmlns="" xmlns:a16="http://schemas.microsoft.com/office/drawing/2014/main" id="{2DB24680-D9E9-2E64-3747-E8E55B9F58F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98548" y="3959429"/>
            <a:ext cx="254178" cy="254178"/>
          </a:xfrm>
          <a:prstGeom prst="rect">
            <a:avLst/>
          </a:prstGeom>
        </p:spPr>
      </p:pic>
      <p:pic>
        <p:nvPicPr>
          <p:cNvPr id="16" name="그래픽 15" descr="배지 윤곽선">
            <a:extLst>
              <a:ext uri="{FF2B5EF4-FFF2-40B4-BE49-F238E27FC236}">
                <a16:creationId xmlns="" xmlns:a16="http://schemas.microsoft.com/office/drawing/2014/main" id="{7E8993F2-7873-AA0D-E549-65F5ED9FD83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193657" y="2090647"/>
            <a:ext cx="254178" cy="254178"/>
          </a:xfrm>
          <a:prstGeom prst="rect">
            <a:avLst/>
          </a:prstGeom>
        </p:spPr>
      </p:pic>
      <p:pic>
        <p:nvPicPr>
          <p:cNvPr id="17" name="그래픽 16" descr="배지 3 윤곽선">
            <a:extLst>
              <a:ext uri="{FF2B5EF4-FFF2-40B4-BE49-F238E27FC236}">
                <a16:creationId xmlns="" xmlns:a16="http://schemas.microsoft.com/office/drawing/2014/main" id="{E2752EEB-B077-9C5A-911A-F3F20A3381E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193657" y="3152127"/>
            <a:ext cx="254178" cy="25417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4116A7A4-503D-07B5-BEE4-AAFDF39CDA2F}"/>
              </a:ext>
            </a:extLst>
          </p:cNvPr>
          <p:cNvSpPr txBox="1"/>
          <p:nvPr/>
        </p:nvSpPr>
        <p:spPr>
          <a:xfrm>
            <a:off x="7068108" y="1406318"/>
            <a:ext cx="36418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서버측 </a:t>
            </a:r>
            <a:r>
              <a:rPr lang="en-US" altLang="ko-KR" sz="18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- </a:t>
            </a:r>
            <a:r>
              <a:rPr lang="en-US" altLang="ko-KR" sz="1800" b="1" spc="-100" dirty="0" err="1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UserAttendanceController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59F9EF5F-DF45-4BED-F879-FAB7825FAAF6}"/>
              </a:ext>
            </a:extLst>
          </p:cNvPr>
          <p:cNvSpPr txBox="1"/>
          <p:nvPr/>
        </p:nvSpPr>
        <p:spPr>
          <a:xfrm>
            <a:off x="7474024" y="3034536"/>
            <a:ext cx="42539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클라이언트</a:t>
            </a:r>
            <a:r>
              <a:rPr lang="ko-KR" altLang="en-US" sz="18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측 </a:t>
            </a:r>
            <a:r>
              <a:rPr lang="en-US" altLang="ko-KR" sz="18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- </a:t>
            </a:r>
            <a:r>
              <a:rPr lang="en-US" altLang="ko-KR" sz="1800" b="1" spc="-100" dirty="0" err="1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AttendanceTimeController</a:t>
            </a:r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6ADA2928-50D5-D464-818F-2F58FFA63DF9}"/>
              </a:ext>
            </a:extLst>
          </p:cNvPr>
          <p:cNvSpPr txBox="1"/>
          <p:nvPr/>
        </p:nvSpPr>
        <p:spPr>
          <a:xfrm>
            <a:off x="934414" y="5089547"/>
            <a:ext cx="517324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먼저 </a:t>
            </a:r>
            <a:r>
              <a:rPr lang="en-US" altLang="ko-KR" dirty="0" err="1"/>
              <a:t>userList</a:t>
            </a:r>
            <a:r>
              <a:rPr lang="ko-KR" altLang="en-US" dirty="0"/>
              <a:t>에 서버로 부터 받아온 객체를 저장하고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받아온 정보를 </a:t>
            </a:r>
            <a:r>
              <a:rPr lang="en-US" altLang="ko-KR" dirty="0"/>
              <a:t>UI</a:t>
            </a:r>
            <a:r>
              <a:rPr lang="ko-KR" altLang="en-US" dirty="0"/>
              <a:t>로 보여주기 위해 새로운 창을 오픈 </a:t>
            </a:r>
            <a:r>
              <a:rPr lang="en-US" altLang="ko-KR" dirty="0"/>
              <a:t>(</a:t>
            </a:r>
            <a:r>
              <a:rPr lang="en-US" altLang="ko-KR" dirty="0" err="1"/>
              <a:t>ListView</a:t>
            </a:r>
            <a:r>
              <a:rPr lang="ko-KR" altLang="en-US" dirty="0"/>
              <a:t>로</a:t>
            </a:r>
            <a:r>
              <a:rPr lang="en-US" altLang="ko-KR" dirty="0"/>
              <a:t>)</a:t>
            </a:r>
          </a:p>
          <a:p>
            <a:pPr marL="342900" indent="-342900">
              <a:buAutoNum type="arabicPeriod"/>
            </a:pPr>
            <a:r>
              <a:rPr lang="ko-KR" altLang="en-US" dirty="0"/>
              <a:t>데이터를 전송하고 나서 출석완료</a:t>
            </a:r>
            <a:endParaRPr lang="en-US" altLang="ko-KR" dirty="0"/>
          </a:p>
        </p:txBody>
      </p:sp>
      <p:pic>
        <p:nvPicPr>
          <p:cNvPr id="6" name="그래픽 5" descr="배지 3 윤곽선">
            <a:extLst>
              <a:ext uri="{FF2B5EF4-FFF2-40B4-BE49-F238E27FC236}">
                <a16:creationId xmlns="" xmlns:a16="http://schemas.microsoft.com/office/drawing/2014/main" id="{918E5A09-61F0-9CC9-4EAA-0AD74DBFD501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185992" y="3043868"/>
            <a:ext cx="360000" cy="3600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="" xmlns:a16="http://schemas.microsoft.com/office/drawing/2014/main" id="{B8495284-AE5C-37FD-AD77-D0FA0CCD9F4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80042" y="3595627"/>
            <a:ext cx="5328937" cy="2987839"/>
          </a:xfrm>
          <a:prstGeom prst="rect">
            <a:avLst/>
          </a:prstGeom>
        </p:spPr>
      </p:pic>
      <p:pic>
        <p:nvPicPr>
          <p:cNvPr id="20" name="그래픽 19" descr="배지 3 윤곽선">
            <a:extLst>
              <a:ext uri="{FF2B5EF4-FFF2-40B4-BE49-F238E27FC236}">
                <a16:creationId xmlns="" xmlns:a16="http://schemas.microsoft.com/office/drawing/2014/main" id="{6D31B4A2-E8FB-29D4-77AD-E72C2DA0E05F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73915" y="4729546"/>
            <a:ext cx="360000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2115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03</a:t>
            </a:r>
            <a:r>
              <a:rPr lang="en-US" altLang="ko-KR" sz="4000" b="1" dirty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3570208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기능 코드 요약 및 정리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=""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 flipV="1">
            <a:off x="3179676" y="717736"/>
            <a:ext cx="8744320" cy="10402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F84CE34E-C7C1-4DD4-A0D0-B0D83CF9FEFF}"/>
              </a:ext>
            </a:extLst>
          </p:cNvPr>
          <p:cNvSpPr txBox="1"/>
          <p:nvPr/>
        </p:nvSpPr>
        <p:spPr>
          <a:xfrm>
            <a:off x="623392" y="873603"/>
            <a:ext cx="2924889" cy="434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출석부 클라이언트</a:t>
            </a:r>
            <a:r>
              <a:rPr lang="en-US" altLang="ko-KR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, </a:t>
            </a:r>
            <a:r>
              <a:rPr lang="ko-KR" altLang="en-US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서버 구현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21887" y="817585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597AB47D-54E0-2A73-1FB3-048EDAB8D433}"/>
              </a:ext>
            </a:extLst>
          </p:cNvPr>
          <p:cNvSpPr txBox="1"/>
          <p:nvPr/>
        </p:nvSpPr>
        <p:spPr>
          <a:xfrm>
            <a:off x="221887" y="1505326"/>
            <a:ext cx="46445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서버</a:t>
            </a:r>
            <a:r>
              <a:rPr lang="en-US" altLang="ko-KR" dirty="0"/>
              <a:t>, </a:t>
            </a:r>
            <a:r>
              <a:rPr lang="ko-KR" altLang="en-US" dirty="0"/>
              <a:t>클라이언트 </a:t>
            </a:r>
            <a:r>
              <a:rPr lang="en-US" altLang="ko-KR" dirty="0"/>
              <a:t>TASK</a:t>
            </a:r>
          </a:p>
        </p:txBody>
      </p:sp>
      <p:pic>
        <p:nvPicPr>
          <p:cNvPr id="8" name="그림 7" descr="도표, 텍스트, 평면도, 기술 도면이(가) 표시된 사진&#10;&#10;자동 생성된 설명">
            <a:extLst>
              <a:ext uri="{FF2B5EF4-FFF2-40B4-BE49-F238E27FC236}">
                <a16:creationId xmlns="" xmlns:a16="http://schemas.microsoft.com/office/drawing/2014/main" id="{3359F340-3002-3A33-E7FE-BDB320E237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915" y="1989804"/>
            <a:ext cx="2699095" cy="215927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="" xmlns:a16="http://schemas.microsoft.com/office/drawing/2014/main" id="{D9E0F945-6F82-B3A2-23EC-251BA5B8A3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7867" y="945489"/>
            <a:ext cx="3852428" cy="3187377"/>
          </a:xfrm>
          <a:prstGeom prst="rect">
            <a:avLst/>
          </a:prstGeom>
        </p:spPr>
      </p:pic>
      <p:pic>
        <p:nvPicPr>
          <p:cNvPr id="14" name="그래픽 13" descr="배지 1 윤곽선">
            <a:extLst>
              <a:ext uri="{FF2B5EF4-FFF2-40B4-BE49-F238E27FC236}">
                <a16:creationId xmlns="" xmlns:a16="http://schemas.microsoft.com/office/drawing/2014/main" id="{2DB24680-D9E9-2E64-3747-E8E55B9F58F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25687" y="2009785"/>
            <a:ext cx="254178" cy="254178"/>
          </a:xfrm>
          <a:prstGeom prst="rect">
            <a:avLst/>
          </a:prstGeom>
        </p:spPr>
      </p:pic>
      <p:pic>
        <p:nvPicPr>
          <p:cNvPr id="16" name="그래픽 15" descr="배지 윤곽선">
            <a:extLst>
              <a:ext uri="{FF2B5EF4-FFF2-40B4-BE49-F238E27FC236}">
                <a16:creationId xmlns="" xmlns:a16="http://schemas.microsoft.com/office/drawing/2014/main" id="{7E8993F2-7873-AA0D-E549-65F5ED9FD83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625687" y="2462691"/>
            <a:ext cx="254178" cy="25417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4116A7A4-503D-07B5-BEE4-AAFDF39CDA2F}"/>
              </a:ext>
            </a:extLst>
          </p:cNvPr>
          <p:cNvSpPr txBox="1"/>
          <p:nvPr/>
        </p:nvSpPr>
        <p:spPr>
          <a:xfrm>
            <a:off x="3692537" y="4164526"/>
            <a:ext cx="36418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서버측 </a:t>
            </a:r>
            <a:r>
              <a:rPr lang="en-US" altLang="ko-KR" sz="18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- </a:t>
            </a:r>
            <a:r>
              <a:rPr lang="en-US" altLang="ko-KR" sz="1800" b="1" spc="-100" dirty="0" err="1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UserAttendanceController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59F9EF5F-DF45-4BED-F879-FAB7825FAAF6}"/>
              </a:ext>
            </a:extLst>
          </p:cNvPr>
          <p:cNvSpPr txBox="1"/>
          <p:nvPr/>
        </p:nvSpPr>
        <p:spPr>
          <a:xfrm>
            <a:off x="7464152" y="893977"/>
            <a:ext cx="42539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클라이언트</a:t>
            </a:r>
            <a:r>
              <a:rPr lang="ko-KR" altLang="en-US" sz="18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측 </a:t>
            </a:r>
            <a:r>
              <a:rPr lang="en-US" altLang="ko-KR" sz="18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- </a:t>
            </a:r>
            <a:r>
              <a:rPr lang="en-US" altLang="ko-KR" sz="1800" b="1" spc="-100" dirty="0" err="1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AttendanceTimeController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6614E29B-752D-E74E-E897-242028AA510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60196" y="1681979"/>
            <a:ext cx="3290226" cy="300273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78A7F36F-49F0-B5D8-AF80-A81270174B41}"/>
              </a:ext>
            </a:extLst>
          </p:cNvPr>
          <p:cNvSpPr txBox="1"/>
          <p:nvPr/>
        </p:nvSpPr>
        <p:spPr>
          <a:xfrm>
            <a:off x="7608424" y="1304256"/>
            <a:ext cx="3688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수신 받는 메서드</a:t>
            </a:r>
            <a:r>
              <a:rPr lang="en-US" altLang="ko-KR" dirty="0"/>
              <a:t>(</a:t>
            </a:r>
            <a:r>
              <a:rPr lang="ko-KR" altLang="en-US" dirty="0"/>
              <a:t>클라이언트</a:t>
            </a:r>
            <a:r>
              <a:rPr lang="en-US" altLang="ko-KR" dirty="0"/>
              <a:t>)</a:t>
            </a:r>
          </a:p>
        </p:txBody>
      </p:sp>
      <p:pic>
        <p:nvPicPr>
          <p:cNvPr id="12" name="그래픽 11" descr="배지 1 윤곽선">
            <a:extLst>
              <a:ext uri="{FF2B5EF4-FFF2-40B4-BE49-F238E27FC236}">
                <a16:creationId xmlns="" xmlns:a16="http://schemas.microsoft.com/office/drawing/2014/main" id="{75780751-479C-FA8F-B097-8240960FE10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92244" y="3021122"/>
            <a:ext cx="254178" cy="254178"/>
          </a:xfrm>
          <a:prstGeom prst="rect">
            <a:avLst/>
          </a:prstGeom>
        </p:spPr>
      </p:pic>
      <p:pic>
        <p:nvPicPr>
          <p:cNvPr id="19" name="그래픽 18" descr="배지 윤곽선">
            <a:extLst>
              <a:ext uri="{FF2B5EF4-FFF2-40B4-BE49-F238E27FC236}">
                <a16:creationId xmlns="" xmlns:a16="http://schemas.microsoft.com/office/drawing/2014/main" id="{26D3CC8B-18D3-11FB-A7FB-602C4C9D6AE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92244" y="3429000"/>
            <a:ext cx="254178" cy="254178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="" xmlns:a16="http://schemas.microsoft.com/office/drawing/2014/main" id="{A8E4C598-7CE3-EAED-F1FB-F2F38A415C0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3239" y="4633522"/>
            <a:ext cx="2753109" cy="819264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52916DF6-2515-9546-4F83-C0EFDA078662}"/>
              </a:ext>
            </a:extLst>
          </p:cNvPr>
          <p:cNvSpPr txBox="1"/>
          <p:nvPr/>
        </p:nvSpPr>
        <p:spPr>
          <a:xfrm>
            <a:off x="348620" y="4220454"/>
            <a:ext cx="2505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서버</a:t>
            </a:r>
            <a:r>
              <a:rPr lang="en-US" altLang="ko-KR" dirty="0"/>
              <a:t> </a:t>
            </a:r>
            <a:r>
              <a:rPr lang="ko-KR" altLang="en-US" dirty="0"/>
              <a:t>스타트</a:t>
            </a:r>
            <a:r>
              <a:rPr lang="en-US" altLang="ko-KR" dirty="0"/>
              <a:t>(</a:t>
            </a:r>
            <a:r>
              <a:rPr lang="ko-KR" altLang="en-US" dirty="0"/>
              <a:t>서버</a:t>
            </a:r>
            <a:r>
              <a:rPr lang="en-US" altLang="ko-KR" dirty="0"/>
              <a:t>)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="" xmlns:a16="http://schemas.microsoft.com/office/drawing/2014/main" id="{013992F3-3434-CDEA-273C-282AACB3088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3915" y="4684709"/>
            <a:ext cx="2450639" cy="1978151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41AC4D0A-DEA3-4BE9-556D-C31EF007FA37}"/>
              </a:ext>
            </a:extLst>
          </p:cNvPr>
          <p:cNvSpPr txBox="1"/>
          <p:nvPr/>
        </p:nvSpPr>
        <p:spPr>
          <a:xfrm>
            <a:off x="549549" y="5913723"/>
            <a:ext cx="2042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  Client </a:t>
            </a:r>
            <a:r>
              <a:rPr lang="ko-KR" altLang="en-US" dirty="0"/>
              <a:t>연결 요청</a:t>
            </a:r>
            <a:endParaRPr lang="en-US" altLang="ko-KR" dirty="0"/>
          </a:p>
        </p:txBody>
      </p:sp>
      <p:pic>
        <p:nvPicPr>
          <p:cNvPr id="29" name="그림 28">
            <a:extLst>
              <a:ext uri="{FF2B5EF4-FFF2-40B4-BE49-F238E27FC236}">
                <a16:creationId xmlns="" xmlns:a16="http://schemas.microsoft.com/office/drawing/2014/main" id="{34278EAD-1E27-91F4-8426-6552CF6A706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350359" y="4633522"/>
            <a:ext cx="2584868" cy="211429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384251AA-0AFE-CA6A-088D-AEA7104E7F73}"/>
              </a:ext>
            </a:extLst>
          </p:cNvPr>
          <p:cNvSpPr txBox="1"/>
          <p:nvPr/>
        </p:nvSpPr>
        <p:spPr>
          <a:xfrm>
            <a:off x="3599444" y="5993521"/>
            <a:ext cx="2083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 Client </a:t>
            </a:r>
            <a:r>
              <a:rPr lang="ko-KR" altLang="en-US" dirty="0"/>
              <a:t>출석 목록</a:t>
            </a:r>
            <a:endParaRPr lang="en-US" altLang="ko-KR" dirty="0"/>
          </a:p>
        </p:txBody>
      </p:sp>
      <p:pic>
        <p:nvPicPr>
          <p:cNvPr id="32" name="그림 31">
            <a:extLst>
              <a:ext uri="{FF2B5EF4-FFF2-40B4-BE49-F238E27FC236}">
                <a16:creationId xmlns="" xmlns:a16="http://schemas.microsoft.com/office/drawing/2014/main" id="{DACEE9D3-022D-D916-CDC1-8423CED7483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208292" y="4594367"/>
            <a:ext cx="2571076" cy="2090623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A43455D0-AE64-E58F-2353-2BE290636EEB}"/>
              </a:ext>
            </a:extLst>
          </p:cNvPr>
          <p:cNvSpPr txBox="1"/>
          <p:nvPr/>
        </p:nvSpPr>
        <p:spPr>
          <a:xfrm>
            <a:off x="6460175" y="6009256"/>
            <a:ext cx="2083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 Client </a:t>
            </a:r>
            <a:r>
              <a:rPr lang="ko-KR" altLang="en-US" dirty="0"/>
              <a:t>출석 전송</a:t>
            </a:r>
            <a:endParaRPr lang="en-US" altLang="ko-KR" dirty="0"/>
          </a:p>
        </p:txBody>
      </p:sp>
      <p:pic>
        <p:nvPicPr>
          <p:cNvPr id="35" name="그림 34">
            <a:extLst>
              <a:ext uri="{FF2B5EF4-FFF2-40B4-BE49-F238E27FC236}">
                <a16:creationId xmlns="" xmlns:a16="http://schemas.microsoft.com/office/drawing/2014/main" id="{0B8F9381-4F3A-CE3E-E459-8A6B4B5F150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052433" y="4476575"/>
            <a:ext cx="2786328" cy="2258992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="" xmlns:a16="http://schemas.microsoft.com/office/drawing/2014/main" id="{4673D86B-3D96-EFAC-FED1-96862DE0A248}"/>
              </a:ext>
            </a:extLst>
          </p:cNvPr>
          <p:cNvSpPr txBox="1"/>
          <p:nvPr/>
        </p:nvSpPr>
        <p:spPr>
          <a:xfrm>
            <a:off x="9217998" y="6009256"/>
            <a:ext cx="2083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4.  Client </a:t>
            </a:r>
            <a:r>
              <a:rPr lang="ko-KR" altLang="en-US" dirty="0"/>
              <a:t>출석 완료</a:t>
            </a:r>
            <a:endParaRPr lang="en-US" altLang="ko-KR" dirty="0"/>
          </a:p>
        </p:txBody>
      </p:sp>
      <p:pic>
        <p:nvPicPr>
          <p:cNvPr id="40" name="그림 39">
            <a:extLst>
              <a:ext uri="{FF2B5EF4-FFF2-40B4-BE49-F238E27FC236}">
                <a16:creationId xmlns="" xmlns:a16="http://schemas.microsoft.com/office/drawing/2014/main" id="{DDF61E68-C082-2C46-6E14-D3857871692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924361" y="1647887"/>
            <a:ext cx="7516274" cy="2810267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E5702674-DCB7-D6D2-6EC0-D9F469E4B713}"/>
              </a:ext>
            </a:extLst>
          </p:cNvPr>
          <p:cNvSpPr txBox="1"/>
          <p:nvPr/>
        </p:nvSpPr>
        <p:spPr>
          <a:xfrm>
            <a:off x="4131595" y="3978275"/>
            <a:ext cx="2264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5.  </a:t>
            </a:r>
            <a:r>
              <a:rPr lang="ko-KR" altLang="en-US" dirty="0"/>
              <a:t>서버에서 </a:t>
            </a:r>
            <a:r>
              <a:rPr lang="en-US" altLang="ko-KR" dirty="0"/>
              <a:t>F5 </a:t>
            </a:r>
            <a:r>
              <a:rPr lang="ko-KR" altLang="en-US" dirty="0"/>
              <a:t>클릭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866396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4" grpId="1"/>
      <p:bldP spid="27" grpId="0"/>
      <p:bldP spid="30" grpId="0"/>
      <p:bldP spid="33" grpId="0"/>
      <p:bldP spid="38" grpId="0"/>
      <p:bldP spid="4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5">
                <a:lumMod val="60000"/>
                <a:lumOff val="40000"/>
              </a:schemeClr>
            </a:gs>
            <a:gs pos="44000">
              <a:schemeClr val="accent5">
                <a:lumMod val="40000"/>
                <a:lumOff val="60000"/>
              </a:schemeClr>
            </a:gs>
            <a:gs pos="71000">
              <a:srgbClr val="939597">
                <a:alpha val="70000"/>
                <a:lumMod val="90000"/>
                <a:lumOff val="10000"/>
              </a:srgbClr>
            </a:gs>
            <a:gs pos="100000">
              <a:srgbClr val="939597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219014" y="200058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01</a:t>
            </a:r>
            <a:r>
              <a:rPr lang="en-US" altLang="ko-KR" sz="4000" b="1" dirty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=""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>
            <a:off x="5375920" y="790307"/>
            <a:ext cx="6512072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3877985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팀 구성 및 역할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45934" y="1160748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</a:p>
        </p:txBody>
      </p:sp>
      <p:graphicFrame>
        <p:nvGraphicFramePr>
          <p:cNvPr id="21" name="표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9418302"/>
              </p:ext>
            </p:extLst>
          </p:nvPr>
        </p:nvGraphicFramePr>
        <p:xfrm>
          <a:off x="836189" y="2384884"/>
          <a:ext cx="10081120" cy="3200610"/>
        </p:xfrm>
        <a:graphic>
          <a:graphicData uri="http://schemas.openxmlformats.org/drawingml/2006/table">
            <a:tbl>
              <a:tblPr firstRow="1" bandRow="1">
                <a:effectLst/>
                <a:tableStyleId>{8EC20E35-A176-4012-BC5E-935CFFF8708E}</a:tableStyleId>
              </a:tblPr>
              <a:tblGrid>
                <a:gridCol w="2106503">
                  <a:extLst>
                    <a:ext uri="{9D8B030D-6E8A-4147-A177-3AD203B41FA5}">
                      <a16:colId xmlns="" xmlns:a16="http://schemas.microsoft.com/office/drawing/2014/main" val="4097100218"/>
                    </a:ext>
                  </a:extLst>
                </a:gridCol>
                <a:gridCol w="1655109">
                  <a:extLst>
                    <a:ext uri="{9D8B030D-6E8A-4147-A177-3AD203B41FA5}">
                      <a16:colId xmlns="" xmlns:a16="http://schemas.microsoft.com/office/drawing/2014/main" val="2200023631"/>
                    </a:ext>
                  </a:extLst>
                </a:gridCol>
                <a:gridCol w="6319508">
                  <a:extLst>
                    <a:ext uri="{9D8B030D-6E8A-4147-A177-3AD203B41FA5}">
                      <a16:colId xmlns="" xmlns:a16="http://schemas.microsoft.com/office/drawing/2014/main" val="1042151021"/>
                    </a:ext>
                  </a:extLst>
                </a:gridCol>
              </a:tblGrid>
              <a:tr h="34572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훈련생</a:t>
                      </a: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역할</a:t>
                      </a: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담당 업무</a:t>
                      </a: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8907696"/>
                  </a:ext>
                </a:extLst>
              </a:tr>
              <a:tr h="738402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600" i="1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</a:rPr>
                        <a:t>김규민</a:t>
                      </a:r>
                      <a:endParaRPr lang="ko-KR" altLang="en-US" sz="1800" b="0" i="1" u="none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ko-KR" altLang="en-US" sz="1600" i="1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팀장</a:t>
                      </a: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600" b="1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</a:t>
                      </a:r>
                      <a:r>
                        <a:rPr lang="ko-KR" altLang="en-US" sz="1600" b="1" baseline="0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</a:t>
                      </a:r>
                      <a:r>
                        <a:rPr lang="en-US" altLang="ko-KR" sz="1600" b="1" baseline="0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PM </a:t>
                      </a:r>
                      <a:r>
                        <a:rPr lang="ko-KR" altLang="en-US" sz="1600" b="1" baseline="0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및 전체적인 프로세스 담당</a:t>
                      </a:r>
                      <a:endParaRPr kumimoji="0" lang="en-US" altLang="ko-KR" sz="160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600" b="1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 협업과정에 대한 이해 및 교육 담당 </a:t>
                      </a:r>
                      <a:r>
                        <a:rPr lang="en-US" altLang="ko-KR" sz="1600" b="1" baseline="0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+ </a:t>
                      </a:r>
                      <a:r>
                        <a:rPr lang="ko-KR" altLang="en-US" sz="1600" b="1" baseline="0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기획 담당</a:t>
                      </a:r>
                      <a:endParaRPr kumimoji="0" lang="en-US" altLang="ko-KR" sz="160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298731959"/>
                  </a:ext>
                </a:extLst>
              </a:tr>
              <a:tr h="73840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60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</a:rPr>
                        <a:t>이준호</a:t>
                      </a:r>
                      <a:endParaRPr lang="ko-KR" altLang="en-US" sz="1800" b="0" i="1" u="none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ko-KR" altLang="en-US" sz="160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</a:rPr>
                        <a:t>팀원</a:t>
                      </a:r>
                      <a:endParaRPr kumimoji="0" lang="en-US" altLang="ko-KR" sz="160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600" b="1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 </a:t>
                      </a:r>
                      <a:r>
                        <a:rPr lang="en-US" altLang="ko-KR" sz="1600" b="1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PA </a:t>
                      </a:r>
                      <a:r>
                        <a:rPr lang="ko-KR" altLang="en-US" sz="1600" b="1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및 부분적인 프로세스 담당</a:t>
                      </a:r>
                      <a:endParaRPr lang="en-US" altLang="ko-KR" sz="1600" b="1" dirty="0">
                        <a:ln w="12700">
                          <a:solidFill>
                            <a:srgbClr val="939597"/>
                          </a:solidFill>
                          <a:prstDash val="solid"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>
                          <a:outerShdw dist="38100" dir="2640000" algn="bl" rotWithShape="0">
                            <a:srgbClr val="939597"/>
                          </a:outerShdw>
                        </a:effectLst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600" b="1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 헬스장 키오스크의 프론트 엔드 </a:t>
                      </a:r>
                      <a:r>
                        <a:rPr lang="en-US" altLang="ko-KR" sz="1600" b="1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+ </a:t>
                      </a:r>
                      <a:r>
                        <a:rPr lang="ko-KR" altLang="en-US" sz="1600" b="1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기획 담당</a:t>
                      </a:r>
                      <a:endParaRPr kumimoji="0" lang="en-US" altLang="ko-KR" sz="160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818740807"/>
                  </a:ext>
                </a:extLst>
              </a:tr>
              <a:tr h="7316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600" i="1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</a:rPr>
                        <a:t>송상엽</a:t>
                      </a:r>
                      <a:endParaRPr kumimoji="0" lang="ko-KR" altLang="en-US" sz="18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ko-KR" altLang="en-US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팀원</a:t>
                      </a: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600" b="1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</a:t>
                      </a:r>
                      <a:r>
                        <a:rPr lang="ko-KR" altLang="en-US" sz="1600" b="1" baseline="0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플랫폼 비즈니스 도메인인 </a:t>
                      </a:r>
                      <a:r>
                        <a:rPr lang="en-US" altLang="ko-KR" sz="1600" b="1" baseline="0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(</a:t>
                      </a:r>
                      <a:r>
                        <a:rPr lang="ko-KR" altLang="en-US" sz="1600" b="1" baseline="0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헬스장 키오스크</a:t>
                      </a:r>
                      <a:r>
                        <a:rPr lang="en-US" altLang="ko-KR" sz="1600" b="1" baseline="0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) </a:t>
                      </a:r>
                      <a:r>
                        <a:rPr lang="ko-KR" altLang="en-US" sz="1600" b="1" baseline="0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이해 및 구조 담당</a:t>
                      </a:r>
                      <a:endParaRPr kumimoji="0" lang="ko-KR" altLang="en-US" sz="160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600" b="1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 헬스장 키오스크의 프론트 엔드 </a:t>
                      </a:r>
                      <a:r>
                        <a:rPr lang="en-US" altLang="ko-KR" sz="1600" b="1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+ </a:t>
                      </a:r>
                      <a:r>
                        <a:rPr lang="ko-KR" altLang="en-US" sz="1600" b="1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기획 담당</a:t>
                      </a:r>
                      <a:endParaRPr kumimoji="0" lang="ko-KR" altLang="en-US" sz="16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416273046"/>
                  </a:ext>
                </a:extLst>
              </a:tr>
              <a:tr h="34572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ko-KR" altLang="en-US" sz="16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ko-KR" altLang="en-US" sz="16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671680204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225E8C5F-B686-05F3-A6D0-5725627C3281}"/>
              </a:ext>
            </a:extLst>
          </p:cNvPr>
          <p:cNvSpPr txBox="1"/>
          <p:nvPr/>
        </p:nvSpPr>
        <p:spPr>
          <a:xfrm>
            <a:off x="1200772" y="1250152"/>
            <a:ext cx="86049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b="1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JAVAFX</a:t>
            </a:r>
            <a:r>
              <a:rPr lang="ko-KR" altLang="en-US" b="1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 를 활용한 네트워크 서버 구축</a:t>
            </a:r>
            <a:endParaRPr lang="en-US" altLang="ko-KR" b="1" spc="-150" dirty="0"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50137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5">
                <a:lumMod val="60000"/>
                <a:lumOff val="40000"/>
              </a:schemeClr>
            </a:gs>
            <a:gs pos="44000">
              <a:schemeClr val="accent5">
                <a:lumMod val="40000"/>
                <a:lumOff val="60000"/>
              </a:schemeClr>
            </a:gs>
            <a:gs pos="71000">
              <a:srgbClr val="939597">
                <a:alpha val="70000"/>
                <a:lumMod val="99000"/>
                <a:lumOff val="1000"/>
              </a:srgbClr>
            </a:gs>
            <a:gs pos="100000">
              <a:srgbClr val="939597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227348" y="191995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04</a:t>
            </a:r>
            <a:r>
              <a:rPr lang="en-US" altLang="ko-KR" sz="4000" b="1" dirty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954655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수행 결과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=""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 flipV="1">
            <a:off x="4151784" y="790307"/>
            <a:ext cx="7736208" cy="108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54398" y="1160748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1235460" y="1294765"/>
            <a:ext cx="88512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spc="-1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수행 결과</a:t>
            </a:r>
            <a:endParaRPr lang="en-US" altLang="ko-KR" b="1" spc="-100" dirty="0">
              <a:solidFill>
                <a:schemeClr val="bg2">
                  <a:lumMod val="25000"/>
                </a:schemeClr>
              </a:solidFill>
              <a:latin typeface="+mn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BD089285-F3EA-5C8F-2932-E4A1DB3AE460}"/>
              </a:ext>
            </a:extLst>
          </p:cNvPr>
          <p:cNvSpPr txBox="1"/>
          <p:nvPr/>
        </p:nvSpPr>
        <p:spPr>
          <a:xfrm>
            <a:off x="942261" y="1731202"/>
            <a:ext cx="7854039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  <a:defRPr/>
            </a:pPr>
            <a:r>
              <a:rPr lang="ko-KR" altLang="en-US" sz="1600" spc="-1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실제 </a:t>
            </a:r>
            <a:r>
              <a:rPr lang="en-US" altLang="ko-KR" sz="1600" spc="-1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Domain</a:t>
            </a:r>
            <a:r>
              <a:rPr lang="ko-KR" altLang="en-US" sz="1600" spc="-1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인 헬스장 키오스크 </a:t>
            </a:r>
            <a:r>
              <a:rPr lang="en-US" altLang="ko-KR" sz="1600" spc="-1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`</a:t>
            </a:r>
            <a:r>
              <a:rPr lang="en-US" altLang="ko-KR" sz="1600" spc="-100" dirty="0" err="1">
                <a:solidFill>
                  <a:schemeClr val="bg2">
                    <a:lumMod val="25000"/>
                  </a:schemeClr>
                </a:solidFill>
                <a:latin typeface="+mn-ea"/>
              </a:rPr>
              <a:t>BroJ</a:t>
            </a:r>
            <a:r>
              <a:rPr lang="en-US" altLang="ko-KR" sz="1600" spc="-1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` </a:t>
            </a:r>
            <a:r>
              <a:rPr lang="ko-KR" altLang="en-US" sz="1600" spc="-1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를 참고하여 </a:t>
            </a:r>
            <a:r>
              <a:rPr lang="en-US" altLang="ko-KR" sz="1600" spc="-1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POS</a:t>
            </a:r>
            <a:r>
              <a:rPr lang="ko-KR" altLang="en-US" sz="1600" spc="-1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기를 구축하는 프로젝트를 진행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DA794651-0EF8-AA53-51A3-F770B1FCAF4B}"/>
              </a:ext>
            </a:extLst>
          </p:cNvPr>
          <p:cNvSpPr txBox="1"/>
          <p:nvPr/>
        </p:nvSpPr>
        <p:spPr>
          <a:xfrm>
            <a:off x="959335" y="2145226"/>
            <a:ext cx="9005998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  <a:defRPr/>
            </a:pPr>
            <a:r>
              <a:rPr lang="en-US" altLang="ko-KR" sz="1600" spc="-1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JavaFX</a:t>
            </a:r>
            <a:r>
              <a:rPr lang="ko-KR" altLang="en-US" sz="1600" spc="-1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로 네트워크 개념을 접목시켜 </a:t>
            </a:r>
            <a:r>
              <a:rPr lang="en-US" altLang="ko-KR" sz="1600" spc="-1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Database, Server, Client</a:t>
            </a:r>
            <a:r>
              <a:rPr lang="ko-KR" altLang="en-US" sz="1600" spc="-1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를 구축해보고 </a:t>
            </a:r>
            <a:r>
              <a:rPr lang="ko-KR" altLang="en-US" sz="1600" spc="-100" dirty="0" err="1">
                <a:solidFill>
                  <a:schemeClr val="bg2">
                    <a:lumMod val="25000"/>
                  </a:schemeClr>
                </a:solidFill>
                <a:latin typeface="+mn-ea"/>
              </a:rPr>
              <a:t>백엔드</a:t>
            </a:r>
            <a:r>
              <a:rPr lang="ko-KR" altLang="en-US" sz="1600" spc="-1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 시스템을 운영해 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7898393B-C9AC-92FD-72C4-9AD1F32373A2}"/>
              </a:ext>
            </a:extLst>
          </p:cNvPr>
          <p:cNvSpPr txBox="1"/>
          <p:nvPr/>
        </p:nvSpPr>
        <p:spPr>
          <a:xfrm>
            <a:off x="767408" y="2694989"/>
            <a:ext cx="27929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4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시연 동영상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B11ADAB0-2EF1-FEA5-7401-02CB819EB567}"/>
              </a:ext>
            </a:extLst>
          </p:cNvPr>
          <p:cNvSpPr txBox="1"/>
          <p:nvPr/>
        </p:nvSpPr>
        <p:spPr>
          <a:xfrm>
            <a:off x="1147819" y="4091739"/>
            <a:ext cx="9005998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600" spc="-100" dirty="0" err="1">
                <a:solidFill>
                  <a:schemeClr val="bg2">
                    <a:lumMod val="25000"/>
                  </a:schemeClr>
                </a:solidFill>
                <a:latin typeface="+mn-ea"/>
              </a:rPr>
              <a:t>Youtube</a:t>
            </a:r>
            <a:r>
              <a:rPr lang="ko-KR" altLang="en-US" sz="1600" spc="-1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 </a:t>
            </a:r>
            <a:r>
              <a:rPr lang="en-US" altLang="ko-KR" sz="1600" spc="-1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Site :</a:t>
            </a:r>
            <a:endParaRPr lang="ko-KR" altLang="en-US" sz="1600" spc="-100" dirty="0">
              <a:solidFill>
                <a:schemeClr val="bg2">
                  <a:lumMod val="2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6273708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5">
                <a:lumMod val="60000"/>
                <a:lumOff val="40000"/>
              </a:schemeClr>
            </a:gs>
            <a:gs pos="44000">
              <a:schemeClr val="accent5">
                <a:lumMod val="40000"/>
                <a:lumOff val="60000"/>
              </a:schemeClr>
            </a:gs>
            <a:gs pos="71000">
              <a:srgbClr val="939597">
                <a:alpha val="70000"/>
                <a:lumMod val="99000"/>
                <a:lumOff val="1000"/>
              </a:srgbClr>
            </a:gs>
            <a:gs pos="100000">
              <a:srgbClr val="939597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227348" y="191995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90AC9954-4F28-4C61-BB5C-9541A07BDF44}"/>
              </a:ext>
            </a:extLst>
          </p:cNvPr>
          <p:cNvSpPr txBox="1"/>
          <p:nvPr/>
        </p:nvSpPr>
        <p:spPr>
          <a:xfrm>
            <a:off x="1180914" y="1176366"/>
            <a:ext cx="1020767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b="1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[</a:t>
            </a:r>
            <a:r>
              <a:rPr lang="ko-KR" altLang="en-US" b="1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자체 평가 의견</a:t>
            </a:r>
            <a:r>
              <a:rPr lang="en-US" altLang="ko-KR" b="1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]</a:t>
            </a:r>
            <a:r>
              <a:rPr lang="ko-KR" altLang="en-US" b="1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은 프로젝트 결과물에 대한 프로젝트 기획 의도와의 부합 정도 및 실무 활용 가능 정도</a:t>
            </a:r>
            <a:r>
              <a:rPr lang="en-US" altLang="ko-KR" b="1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, </a:t>
            </a:r>
            <a:r>
              <a:rPr lang="ko-KR" altLang="en-US" b="1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달성도</a:t>
            </a:r>
            <a:r>
              <a:rPr lang="en-US" altLang="ko-KR" b="1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, </a:t>
            </a:r>
            <a:r>
              <a:rPr lang="ko-KR" altLang="en-US" b="1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완성도 등 훈련기관 또는 훈련생의 자체적인 평가 의견과 느낀 점을 작성한다</a:t>
            </a:r>
            <a:r>
              <a:rPr lang="en-US" altLang="ko-KR" b="1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4C6423CA-E427-413A-9169-DD6B4B063271}"/>
              </a:ext>
            </a:extLst>
          </p:cNvPr>
          <p:cNvSpPr txBox="1"/>
          <p:nvPr/>
        </p:nvSpPr>
        <p:spPr>
          <a:xfrm>
            <a:off x="1109873" y="2294024"/>
            <a:ext cx="10854779" cy="783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  <a:defRPr/>
            </a:pPr>
            <a:r>
              <a:rPr lang="ko-KR" altLang="en-US" sz="1600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개인 또는 우리 팀이 잘한 부분과 아쉬운 점을 작성한다</a:t>
            </a:r>
            <a:r>
              <a:rPr lang="en-US" altLang="ko-KR" sz="1600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.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600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   *  </a:t>
            </a:r>
            <a:r>
              <a:rPr lang="ko-KR" altLang="en-US" sz="1600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예</a:t>
            </a:r>
            <a:r>
              <a:rPr lang="en-US" altLang="ko-KR" sz="1600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. </a:t>
            </a:r>
            <a:r>
              <a:rPr lang="ko-KR" altLang="en-US" sz="1600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모델 평가 결과</a:t>
            </a:r>
            <a:r>
              <a:rPr lang="en-US" altLang="ko-KR" sz="1600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, </a:t>
            </a:r>
            <a:r>
              <a:rPr lang="ko-KR" altLang="en-US" sz="1600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정확도가 </a:t>
            </a:r>
            <a:r>
              <a:rPr lang="en-US" altLang="ko-KR" sz="1600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00.00%</a:t>
            </a:r>
            <a:r>
              <a:rPr lang="ko-KR" altLang="en-US" sz="1600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로 정확도 향상을 위해 모델 추후 개선 필요</a:t>
            </a:r>
            <a:endParaRPr lang="en-US" altLang="ko-KR" sz="1600" spc="-150" dirty="0">
              <a:ln>
                <a:solidFill>
                  <a:schemeClr val="bg1">
                    <a:lumMod val="95000"/>
                    <a:alpha val="2000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+mn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05817" y="1160748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=""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>
            <a:off x="3683732" y="790307"/>
            <a:ext cx="820426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05</a:t>
            </a:r>
            <a:r>
              <a:rPr lang="en-US" altLang="ko-KR" sz="4000" b="1" dirty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339102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자체 평가 의견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4C6423CA-E427-413A-9169-DD6B4B063271}"/>
              </a:ext>
            </a:extLst>
          </p:cNvPr>
          <p:cNvSpPr txBox="1"/>
          <p:nvPr/>
        </p:nvSpPr>
        <p:spPr>
          <a:xfrm>
            <a:off x="1098718" y="3311340"/>
            <a:ext cx="9810663" cy="783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  <a:defRPr/>
            </a:pPr>
            <a:r>
              <a:rPr lang="ko-KR" altLang="en-US" sz="1600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프로젝트를 수행하면서 느낀 점이나 경험한 성과에 대하여 기재할 수 있으며</a:t>
            </a:r>
            <a:r>
              <a:rPr lang="en-US" altLang="ko-KR" sz="1600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, </a:t>
            </a:r>
            <a:r>
              <a:rPr lang="ko-KR" altLang="en-US" sz="1600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경력 계획 등과 연관시켜 </a:t>
            </a:r>
            <a:r>
              <a:rPr lang="ko-KR" altLang="en-US" sz="1600" spc="-150" dirty="0" err="1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팀별</a:t>
            </a:r>
            <a:r>
              <a:rPr lang="ko-KR" altLang="en-US" sz="1600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 공통 의견 또는 개인 의견을 자유롭게 작성한다</a:t>
            </a:r>
            <a:r>
              <a:rPr lang="en-US" altLang="ko-KR" sz="1600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5">
                <a:lumMod val="60000"/>
                <a:lumOff val="40000"/>
              </a:schemeClr>
            </a:gs>
            <a:gs pos="44000">
              <a:schemeClr val="accent5">
                <a:lumMod val="40000"/>
                <a:lumOff val="60000"/>
              </a:schemeClr>
            </a:gs>
            <a:gs pos="71000">
              <a:srgbClr val="939597">
                <a:alpha val="70000"/>
                <a:lumMod val="99000"/>
                <a:lumOff val="1000"/>
              </a:srgbClr>
            </a:gs>
            <a:gs pos="100000">
              <a:srgbClr val="939597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219014" y="200058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4141939"/>
              </p:ext>
            </p:extLst>
          </p:nvPr>
        </p:nvGraphicFramePr>
        <p:xfrm>
          <a:off x="836189" y="2096852"/>
          <a:ext cx="10153129" cy="382707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779362">
                  <a:extLst>
                    <a:ext uri="{9D8B030D-6E8A-4147-A177-3AD203B41FA5}">
                      <a16:colId xmlns="" xmlns:a16="http://schemas.microsoft.com/office/drawing/2014/main" val="4097100218"/>
                    </a:ext>
                  </a:extLst>
                </a:gridCol>
                <a:gridCol w="2363890">
                  <a:extLst>
                    <a:ext uri="{9D8B030D-6E8A-4147-A177-3AD203B41FA5}">
                      <a16:colId xmlns="" xmlns:a16="http://schemas.microsoft.com/office/drawing/2014/main" val="2457702995"/>
                    </a:ext>
                  </a:extLst>
                </a:gridCol>
                <a:gridCol w="3824340">
                  <a:extLst>
                    <a:ext uri="{9D8B030D-6E8A-4147-A177-3AD203B41FA5}">
                      <a16:colId xmlns="" xmlns:a16="http://schemas.microsoft.com/office/drawing/2014/main" val="2200023631"/>
                    </a:ext>
                  </a:extLst>
                </a:gridCol>
                <a:gridCol w="2185537">
                  <a:extLst>
                    <a:ext uri="{9D8B030D-6E8A-4147-A177-3AD203B41FA5}">
                      <a16:colId xmlns="" xmlns:a16="http://schemas.microsoft.com/office/drawing/2014/main" val="1146148137"/>
                    </a:ext>
                  </a:extLst>
                </a:gridCol>
              </a:tblGrid>
              <a:tr h="39607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500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구분</a:t>
                      </a:r>
                      <a:endParaRPr lang="ko-KR" altLang="en-US" sz="1500" b="1" spc="-1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84930" marR="84930" marT="42485" marB="42485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500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기간</a:t>
                      </a:r>
                      <a:endParaRPr lang="ko-KR" altLang="en-US" sz="1500" b="1" spc="-1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84930" marR="84930" marT="42485" marB="42485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500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활동</a:t>
                      </a:r>
                      <a:endParaRPr lang="ko-KR" altLang="en-US" sz="1500" b="1" spc="-1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84930" marR="84930" marT="42485" marB="42485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500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비고</a:t>
                      </a:r>
                      <a:endParaRPr lang="ko-KR" altLang="en-US" sz="1500" b="1" spc="-1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84930" marR="84930" marT="42485" marB="42485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8907696"/>
                  </a:ext>
                </a:extLst>
              </a:tr>
              <a:tr h="54031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  <a:spcBef>
                          <a:spcPts val="600"/>
                        </a:spcBef>
                      </a:pPr>
                      <a:r>
                        <a:rPr kumimoji="0" lang="ko-KR" altLang="en-US" sz="1500" i="1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</a:rPr>
                        <a:t>사전 기획</a:t>
                      </a:r>
                      <a:endParaRPr lang="ko-KR" altLang="en-US" sz="1500" b="1" i="1" u="none" spc="-1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84930" marR="84930" marT="42485" marB="42485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500" b="1" spc="-100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</a:t>
                      </a:r>
                      <a:r>
                        <a:rPr lang="en-US" altLang="ko-KR" sz="1500" i="1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 12/29(</a:t>
                      </a:r>
                      <a:r>
                        <a:rPr lang="ko-KR" altLang="en-US" sz="1500" i="1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금</a:t>
                      </a:r>
                      <a:r>
                        <a:rPr lang="en-US" altLang="ko-KR" sz="1500" i="1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) ~ 01/01(</a:t>
                      </a:r>
                      <a:r>
                        <a:rPr lang="ko-KR" altLang="en-US" sz="1500" i="1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월</a:t>
                      </a:r>
                      <a:r>
                        <a:rPr lang="en-US" altLang="ko-KR" sz="1500" i="1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)</a:t>
                      </a:r>
                      <a:endParaRPr lang="en-US" altLang="ko-KR" sz="1500" b="0" i="1" u="none" spc="-1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500" b="1" spc="-100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 </a:t>
                      </a:r>
                      <a:r>
                        <a:rPr lang="ko-KR" altLang="en-US" sz="1500" i="1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프로젝트 기획 및 주제 선정</a:t>
                      </a:r>
                      <a:endParaRPr lang="en-US" altLang="ko-KR" sz="1500" i="1" u="none" spc="-10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  <a:p>
                      <a:pPr marL="0" marR="0" indent="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500" b="1" spc="-100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 </a:t>
                      </a:r>
                      <a:r>
                        <a:rPr lang="ko-KR" altLang="en-US" sz="1500" i="1" u="none" spc="-100" dirty="0" err="1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기획안</a:t>
                      </a:r>
                      <a:r>
                        <a:rPr lang="ko-KR" altLang="en-US" sz="1500" i="1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 작성</a:t>
                      </a:r>
                      <a:endParaRPr lang="en-US" altLang="ko-KR" sz="1500" b="0" i="1" u="none" spc="-1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500" b="1" spc="-100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 </a:t>
                      </a:r>
                      <a:r>
                        <a:rPr lang="ko-KR" altLang="en-US" sz="1500" i="1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아이디어 선정</a:t>
                      </a:r>
                      <a:endParaRPr lang="en-US" altLang="ko-KR" sz="1500" b="0" i="1" u="none" spc="-1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298731959"/>
                  </a:ext>
                </a:extLst>
              </a:tr>
              <a:tr h="55029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  <a:spcBef>
                          <a:spcPts val="600"/>
                        </a:spcBef>
                      </a:pPr>
                      <a:r>
                        <a:rPr kumimoji="0" lang="ko-KR" altLang="en-US" sz="1500" i="1" u="none" strike="noStrike" kern="1200" cap="none" spc="-100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프로세스 설계</a:t>
                      </a:r>
                    </a:p>
                  </a:txBody>
                  <a:tcPr marL="84930" marR="84930" marT="42485" marB="42485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500" b="1" spc="-100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 </a:t>
                      </a:r>
                      <a:r>
                        <a:rPr lang="en-US" altLang="ko-KR" sz="1500" i="1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12/29(</a:t>
                      </a:r>
                      <a:r>
                        <a:rPr lang="ko-KR" altLang="en-US" sz="1500" i="1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화</a:t>
                      </a:r>
                      <a:r>
                        <a:rPr lang="en-US" altLang="ko-KR" sz="1500" i="1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) ~ 01/01(</a:t>
                      </a:r>
                      <a:r>
                        <a:rPr lang="ko-KR" altLang="en-US" sz="1500" i="1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월</a:t>
                      </a:r>
                      <a:r>
                        <a:rPr lang="en-US" altLang="ko-KR" sz="1500" i="1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)</a:t>
                      </a:r>
                      <a:endParaRPr lang="en-US" altLang="ko-KR" sz="1500" b="0" i="1" u="none" spc="-1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500" b="1" spc="-100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 </a:t>
                      </a:r>
                      <a:r>
                        <a:rPr lang="ko-KR" altLang="en-US" sz="1500" b="0" i="1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n-ea"/>
                          <a:ea typeface="+mn-ea"/>
                        </a:rPr>
                        <a:t>플랫폼 비즈니스인 헬스장 키오스크 이해</a:t>
                      </a:r>
                      <a:endParaRPr lang="en-US" altLang="ko-KR" sz="1500" b="0" i="1" u="none" spc="-1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500" b="0" i="1" u="none" spc="-1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500" b="0" i="1" u="none" spc="-1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733585898"/>
                  </a:ext>
                </a:extLst>
              </a:tr>
              <a:tr h="54031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  <a:spcBef>
                          <a:spcPts val="600"/>
                        </a:spcBef>
                      </a:pPr>
                      <a:r>
                        <a:rPr kumimoji="0" lang="en-US" altLang="ko-KR" sz="1500" i="1" u="none" strike="noStrike" kern="1200" cap="none" spc="-100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DB </a:t>
                      </a:r>
                      <a:r>
                        <a:rPr kumimoji="0" lang="ko-KR" altLang="en-US" sz="1500" i="1" u="none" strike="noStrike" kern="1200" cap="none" spc="-100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테스트 및  검증</a:t>
                      </a:r>
                    </a:p>
                  </a:txBody>
                  <a:tcPr marL="84930" marR="84930" marT="42485" marB="42485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500" b="1" spc="-100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 </a:t>
                      </a:r>
                      <a:r>
                        <a:rPr lang="en-US" altLang="ko-KR" sz="1500" i="1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01/02(</a:t>
                      </a:r>
                      <a:r>
                        <a:rPr lang="ko-KR" altLang="en-US" sz="1500" i="1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화</a:t>
                      </a:r>
                      <a:r>
                        <a:rPr lang="en-US" altLang="ko-KR" sz="1500" i="1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) ~ 01/03(</a:t>
                      </a:r>
                      <a:r>
                        <a:rPr lang="ko-KR" altLang="en-US" sz="1500" i="1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수</a:t>
                      </a:r>
                      <a:r>
                        <a:rPr lang="en-US" altLang="ko-KR" sz="1500" i="1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)</a:t>
                      </a:r>
                      <a:endParaRPr lang="en-US" altLang="ko-KR" sz="1500" b="0" i="1" u="none" spc="-1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500" b="1" spc="-100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 </a:t>
                      </a:r>
                      <a:r>
                        <a:rPr lang="ko-KR" altLang="en-US" sz="1500" b="0" i="1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n-ea"/>
                          <a:ea typeface="+mn-ea"/>
                        </a:rPr>
                        <a:t>데이터 삽입 및 자바와 연동</a:t>
                      </a:r>
                      <a:endParaRPr lang="en-US" altLang="ko-KR" sz="1500" b="0" i="1" u="none" spc="-1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500" b="1" spc="-100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 </a:t>
                      </a:r>
                      <a:r>
                        <a:rPr lang="en-US" altLang="ko-KR" sz="1500" b="0" i="1" u="none" strike="noStrike" spc="-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MySQL, JAVAFX</a:t>
                      </a:r>
                      <a:endParaRPr lang="en-US" altLang="ko-KR" sz="1500" b="0" i="1" u="none" spc="-1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93487332"/>
                  </a:ext>
                </a:extLst>
              </a:tr>
              <a:tr h="54031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500" b="0" i="1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</a:rPr>
                        <a:t>서비스구축</a:t>
                      </a:r>
                      <a:endParaRPr lang="ko-KR" altLang="en-US" sz="1500" b="1" i="1" u="none" spc="-1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84930" marR="84930" marT="42485" marB="42485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500" b="1" spc="-100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 </a:t>
                      </a:r>
                      <a:r>
                        <a:rPr lang="en-US" altLang="ko-KR" sz="1500" i="1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01/03(</a:t>
                      </a:r>
                      <a:r>
                        <a:rPr lang="ko-KR" altLang="en-US" sz="1500" i="1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수</a:t>
                      </a:r>
                      <a:r>
                        <a:rPr lang="en-US" altLang="ko-KR" sz="1500" i="1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) ~ 01/09(</a:t>
                      </a:r>
                      <a:r>
                        <a:rPr lang="ko-KR" altLang="en-US" sz="1500" i="1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화</a:t>
                      </a:r>
                      <a:r>
                        <a:rPr lang="en-US" altLang="ko-KR" sz="1500" i="1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)</a:t>
                      </a:r>
                      <a:endParaRPr lang="en-US" altLang="ko-KR" sz="1500" b="0" i="1" u="none" spc="-1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fontAlgn="ctr">
                        <a:lnSpc>
                          <a:spcPct val="120000"/>
                        </a:lnSpc>
                        <a:spcBef>
                          <a:spcPts val="6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ko-KR" altLang="en-US" sz="1500" b="1" spc="-100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 </a:t>
                      </a:r>
                      <a:r>
                        <a:rPr lang="ko-KR" altLang="en-US" sz="1500" i="1" u="none" strike="noStrike" spc="-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서버 모델링 및  시스템 구현</a:t>
                      </a:r>
                      <a:endParaRPr lang="ko-KR" altLang="en-US" sz="1500" b="0" i="1" u="none" strike="noStrike" spc="-10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fontAlgn="ctr">
                        <a:lnSpc>
                          <a:spcPct val="120000"/>
                        </a:lnSpc>
                        <a:spcBef>
                          <a:spcPts val="6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ko-KR" altLang="en-US" sz="1500" b="1" spc="-100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 </a:t>
                      </a:r>
                      <a:r>
                        <a:rPr lang="ko-KR" altLang="en-US" sz="1500" b="0" i="1" u="none" strike="noStrike" spc="-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서버</a:t>
                      </a:r>
                      <a:r>
                        <a:rPr lang="en-US" altLang="ko-KR" sz="1500" b="0" i="1" u="none" strike="noStrike" spc="-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500" b="0" i="1" u="none" strike="noStrike" spc="-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클라이언트 구축</a:t>
                      </a:r>
                    </a:p>
                  </a:txBody>
                  <a:tcPr marL="33437" marR="3915" marT="391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876716193"/>
                  </a:ext>
                </a:extLst>
              </a:tr>
              <a:tr h="55029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500" b="0" i="1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서비스 테스트</a:t>
                      </a:r>
                      <a:endParaRPr kumimoji="0" lang="ko-KR" altLang="en-US" sz="1500" b="1" i="1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4930" marR="84930" marT="42485" marB="42485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500" b="1" spc="-100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 </a:t>
                      </a:r>
                      <a:r>
                        <a:rPr lang="en-US" altLang="ko-KR" sz="1500" i="1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01/09(</a:t>
                      </a:r>
                      <a:r>
                        <a:rPr lang="ko-KR" altLang="en-US" sz="1500" i="1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화</a:t>
                      </a:r>
                      <a:r>
                        <a:rPr lang="en-US" altLang="ko-KR" sz="1500" i="1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) ~ 01/11(</a:t>
                      </a:r>
                      <a:r>
                        <a:rPr lang="ko-KR" altLang="en-US" sz="1500" i="1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목</a:t>
                      </a:r>
                      <a:r>
                        <a:rPr lang="en-US" altLang="ko-KR" sz="1500" i="1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)</a:t>
                      </a:r>
                      <a:endParaRPr lang="en-US" altLang="ko-KR" sz="1500" b="0" i="1" u="none" spc="-1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fontAlgn="ctr">
                        <a:lnSpc>
                          <a:spcPct val="120000"/>
                        </a:lnSpc>
                        <a:spcBef>
                          <a:spcPts val="6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ko-KR" altLang="en-US" sz="1500" b="1" spc="-100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 </a:t>
                      </a:r>
                      <a:r>
                        <a:rPr lang="ko-KR" altLang="en-US" sz="1500" b="0" i="1" u="none" strike="noStrike" spc="-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서비스 테스트 및 </a:t>
                      </a:r>
                      <a:r>
                        <a:rPr lang="en-US" altLang="ko-KR" sz="1500" b="0" i="1" u="none" strike="noStrike" spc="-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V1.0.0 </a:t>
                      </a:r>
                      <a:r>
                        <a:rPr lang="ko-KR" altLang="en-US" sz="1500" b="0" i="1" u="none" strike="noStrike" spc="-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배포</a:t>
                      </a:r>
                      <a:endParaRPr lang="en-US" altLang="ko-KR" sz="1500" b="0" i="1" u="none" strike="noStrike" spc="-10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indent="0" algn="l" fontAlgn="ctr">
                        <a:lnSpc>
                          <a:spcPct val="120000"/>
                        </a:lnSpc>
                        <a:spcBef>
                          <a:spcPts val="6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ko-KR" altLang="en-US" sz="1500" b="1" spc="-100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 </a:t>
                      </a:r>
                      <a:r>
                        <a:rPr lang="ko-KR" altLang="en-US" sz="1500" b="0" i="1" u="none" strike="noStrike" spc="-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서비스 오류 검증</a:t>
                      </a:r>
                    </a:p>
                  </a:txBody>
                  <a:tcPr marL="33437" marR="3915" marT="391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fontAlgn="ctr">
                        <a:lnSpc>
                          <a:spcPct val="120000"/>
                        </a:lnSpc>
                        <a:spcBef>
                          <a:spcPts val="6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ko-KR" altLang="en-US" sz="1500" b="1" spc="-100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 </a:t>
                      </a:r>
                      <a:r>
                        <a:rPr lang="ko-KR" altLang="en-US" sz="1500" i="1" u="none" strike="noStrike" spc="-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최적화</a:t>
                      </a:r>
                      <a:r>
                        <a:rPr lang="en-US" altLang="ko-KR" sz="1500" i="1" u="none" strike="noStrike" spc="-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,</a:t>
                      </a:r>
                      <a:r>
                        <a:rPr lang="en-US" altLang="ko-KR" sz="1500" i="1" u="none" strike="noStrike" spc="-10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ko-KR" altLang="en-US" sz="1500" i="1" u="none" strike="noStrike" spc="-10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오류 수정</a:t>
                      </a:r>
                      <a:endParaRPr lang="ko-KR" altLang="en-US" sz="1500" b="0" i="1" u="none" strike="noStrike" spc="-10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416273046"/>
                  </a:ext>
                </a:extLst>
              </a:tr>
              <a:tr h="54031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500" i="1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</a:rPr>
                        <a:t>총 개발기간</a:t>
                      </a:r>
                      <a:endParaRPr kumimoji="0" lang="ko-KR" altLang="en-US" sz="1500" b="1" i="1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4930" marR="84930" marT="42485" marB="42485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500" b="1" spc="-100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 </a:t>
                      </a:r>
                      <a:r>
                        <a:rPr lang="en-US" altLang="ko-KR" sz="1500" i="1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12/29(</a:t>
                      </a:r>
                      <a:r>
                        <a:rPr lang="ko-KR" altLang="en-US" sz="1500" i="1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금</a:t>
                      </a:r>
                      <a:r>
                        <a:rPr lang="en-US" altLang="ko-KR" sz="1500" i="1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) ~ 01/12(</a:t>
                      </a:r>
                      <a:r>
                        <a:rPr lang="ko-KR" altLang="en-US" sz="1500" i="1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금</a:t>
                      </a:r>
                      <a:r>
                        <a:rPr lang="en-US" altLang="ko-KR" sz="1500" i="1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)(</a:t>
                      </a:r>
                      <a:r>
                        <a:rPr lang="ko-KR" altLang="en-US" sz="1500" i="1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총 </a:t>
                      </a:r>
                      <a:r>
                        <a:rPr lang="en-US" altLang="ko-KR" sz="1500" i="1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2</a:t>
                      </a:r>
                      <a:r>
                        <a:rPr lang="ko-KR" altLang="en-US" sz="1500" i="1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주</a:t>
                      </a:r>
                      <a:r>
                        <a:rPr lang="en-US" altLang="ko-KR" sz="1500" i="1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)</a:t>
                      </a:r>
                      <a:endParaRPr lang="en-US" altLang="ko-KR" sz="1500" b="0" i="1" u="none" spc="-1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fontAlgn="ctr">
                        <a:lnSpc>
                          <a:spcPct val="120000"/>
                        </a:lnSpc>
                        <a:spcBef>
                          <a:spcPts val="6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en-US" altLang="ko-KR" sz="1500" i="1" u="none" strike="noStrike" spc="-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-</a:t>
                      </a:r>
                      <a:endParaRPr lang="ko-KR" altLang="en-US" sz="1500" b="0" i="1" u="none" strike="noStrike" spc="-10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fontAlgn="ctr">
                        <a:lnSpc>
                          <a:spcPct val="120000"/>
                        </a:lnSpc>
                        <a:spcBef>
                          <a:spcPts val="6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en-US" altLang="ko-KR" sz="1500" i="1" u="none" strike="noStrike" spc="-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-</a:t>
                      </a:r>
                      <a:endParaRPr lang="ko-KR" altLang="en-US" sz="1500" b="0" i="1" u="none" strike="noStrike" spc="-10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4266947352"/>
                  </a:ext>
                </a:extLst>
              </a:tr>
            </a:tbl>
          </a:graphicData>
        </a:graphic>
      </p:graphicFrame>
      <p:sp>
        <p:nvSpPr>
          <p:cNvPr id="24" name="TextBox 23"/>
          <p:cNvSpPr txBox="1"/>
          <p:nvPr/>
        </p:nvSpPr>
        <p:spPr>
          <a:xfrm>
            <a:off x="659396" y="1052736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</a:p>
        </p:txBody>
      </p:sp>
      <p:sp>
        <p:nvSpPr>
          <p:cNvPr id="35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02</a:t>
            </a:r>
            <a:r>
              <a:rPr lang="en-US" altLang="ko-KR" sz="4000" b="1" dirty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4185761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수행 절차 및 방법</a:t>
            </a:r>
          </a:p>
        </p:txBody>
      </p:sp>
      <p:cxnSp>
        <p:nvCxnSpPr>
          <p:cNvPr id="37" name="직선 연결선 36">
            <a:extLst>
              <a:ext uri="{FF2B5EF4-FFF2-40B4-BE49-F238E27FC236}">
                <a16:creationId xmlns=""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>
            <a:off x="5642243" y="790307"/>
            <a:ext cx="6008016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007F72A7-B9C3-790F-FDB9-505EE0F541F9}"/>
              </a:ext>
            </a:extLst>
          </p:cNvPr>
          <p:cNvSpPr txBox="1"/>
          <p:nvPr/>
        </p:nvSpPr>
        <p:spPr>
          <a:xfrm>
            <a:off x="1200772" y="1196752"/>
            <a:ext cx="86049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b="1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JAVAFX</a:t>
            </a:r>
            <a:r>
              <a:rPr lang="ko-KR" altLang="en-US" b="1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 를 활용한 네트워크 서버 구축</a:t>
            </a:r>
            <a:endParaRPr lang="en-US" altLang="ko-KR" b="1" spc="-150" dirty="0"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08384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5">
                <a:lumMod val="60000"/>
                <a:lumOff val="40000"/>
              </a:schemeClr>
            </a:gs>
            <a:gs pos="44000">
              <a:schemeClr val="accent5">
                <a:lumMod val="40000"/>
                <a:lumOff val="60000"/>
              </a:schemeClr>
            </a:gs>
            <a:gs pos="71000">
              <a:srgbClr val="939597">
                <a:alpha val="70000"/>
                <a:lumMod val="90000"/>
                <a:lumOff val="10000"/>
              </a:srgbClr>
            </a:gs>
            <a:gs pos="100000">
              <a:srgbClr val="939597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448" y="1376772"/>
            <a:ext cx="2867025" cy="3171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219014" y="200058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5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2B24A462-8640-0338-73C1-10D30FF3DF7A}"/>
              </a:ext>
            </a:extLst>
          </p:cNvPr>
          <p:cNvSpPr txBox="1"/>
          <p:nvPr/>
        </p:nvSpPr>
        <p:spPr>
          <a:xfrm>
            <a:off x="187262" y="1517314"/>
            <a:ext cx="3064422" cy="3096000"/>
          </a:xfrm>
          <a:prstGeom prst="rect">
            <a:avLst/>
          </a:prstGeom>
          <a:noFill/>
          <a:ln w="3810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endParaRPr lang="ko-KR" altLang="en-US" dirty="0"/>
          </a:p>
        </p:txBody>
      </p:sp>
      <p:sp>
        <p:nvSpPr>
          <p:cNvPr id="3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03</a:t>
            </a:r>
            <a:r>
              <a:rPr lang="en-US" altLang="ko-KR" sz="4000" b="1" dirty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3570208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기능 코드 요약 및 정리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=""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 flipV="1">
            <a:off x="3179676" y="717736"/>
            <a:ext cx="8744320" cy="10402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F84CE34E-C7C1-4DD4-A0D0-B0D83CF9FEFF}"/>
              </a:ext>
            </a:extLst>
          </p:cNvPr>
          <p:cNvSpPr txBox="1"/>
          <p:nvPr/>
        </p:nvSpPr>
        <p:spPr>
          <a:xfrm>
            <a:off x="623393" y="873603"/>
            <a:ext cx="1692188" cy="434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로그인 </a:t>
            </a:r>
            <a:r>
              <a:rPr lang="en-US" altLang="ko-KR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(</a:t>
            </a:r>
            <a:r>
              <a:rPr lang="ko-KR" altLang="en-US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첫 화면</a:t>
            </a:r>
            <a:r>
              <a:rPr lang="en-US" altLang="ko-KR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)</a:t>
            </a:r>
            <a:endParaRPr lang="ko-KR" altLang="en-US" sz="1700" b="1" spc="-100" dirty="0"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21887" y="817585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005140" y="2670472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328821" y="800975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038988" y="758870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7CD9565B-2D6C-2EE3-D98C-B926B92FC929}"/>
              </a:ext>
            </a:extLst>
          </p:cNvPr>
          <p:cNvSpPr txBox="1"/>
          <p:nvPr/>
        </p:nvSpPr>
        <p:spPr>
          <a:xfrm>
            <a:off x="3784312" y="836712"/>
            <a:ext cx="1692188" cy="434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회원가입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60CC4BCD-B21A-21CF-5EBC-F7A8266A3426}"/>
              </a:ext>
            </a:extLst>
          </p:cNvPr>
          <p:cNvSpPr txBox="1"/>
          <p:nvPr/>
        </p:nvSpPr>
        <p:spPr>
          <a:xfrm>
            <a:off x="6584480" y="803369"/>
            <a:ext cx="1692188" cy="434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쓰이는 </a:t>
            </a:r>
            <a:r>
              <a:rPr lang="en-US" altLang="ko-KR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DB</a:t>
            </a:r>
            <a:endParaRPr lang="ko-KR" altLang="en-US" sz="1700" b="1" spc="-100" dirty="0"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="" xmlns:a16="http://schemas.microsoft.com/office/drawing/2014/main" id="{E17073A1-BB9B-346E-148F-A348E43AD9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0694" y="1677662"/>
            <a:ext cx="5831102" cy="52322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38B98D78-DE3A-9CEA-8FAE-4E1CBBF5D668}"/>
              </a:ext>
            </a:extLst>
          </p:cNvPr>
          <p:cNvSpPr txBox="1"/>
          <p:nvPr/>
        </p:nvSpPr>
        <p:spPr>
          <a:xfrm>
            <a:off x="6564052" y="2706747"/>
            <a:ext cx="1692188" cy="434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DB</a:t>
            </a:r>
            <a:r>
              <a:rPr lang="ko-KR" altLang="en-US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 다이어그램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="" xmlns:a16="http://schemas.microsoft.com/office/drawing/2014/main" id="{2BACC0CF-0978-1F71-9F31-37455D56F1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7682" y="3358680"/>
            <a:ext cx="1752845" cy="2695951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2B24A462-8640-0338-73C1-10D30FF3DF7A}"/>
              </a:ext>
            </a:extLst>
          </p:cNvPr>
          <p:cNvSpPr txBox="1"/>
          <p:nvPr/>
        </p:nvSpPr>
        <p:spPr>
          <a:xfrm>
            <a:off x="3031578" y="1321598"/>
            <a:ext cx="3064422" cy="3096000"/>
          </a:xfrm>
          <a:prstGeom prst="rect">
            <a:avLst/>
          </a:prstGeom>
          <a:noFill/>
          <a:ln w="3810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782FAEB6-F613-DD98-624C-79057DF52555}"/>
              </a:ext>
            </a:extLst>
          </p:cNvPr>
          <p:cNvSpPr txBox="1"/>
          <p:nvPr/>
        </p:nvSpPr>
        <p:spPr>
          <a:xfrm>
            <a:off x="8148228" y="2670472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</a:p>
        </p:txBody>
      </p:sp>
      <p:pic>
        <p:nvPicPr>
          <p:cNvPr id="22" name="그래픽 21" descr="배지 1 윤곽선">
            <a:extLst>
              <a:ext uri="{FF2B5EF4-FFF2-40B4-BE49-F238E27FC236}">
                <a16:creationId xmlns="" xmlns:a16="http://schemas.microsoft.com/office/drawing/2014/main" id="{A750CE29-111A-FB50-C373-43833BFDDBB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043772" y="2020882"/>
            <a:ext cx="360000" cy="3600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FDE3299A-63E1-5968-A0AF-42C7495B00BD}"/>
              </a:ext>
            </a:extLst>
          </p:cNvPr>
          <p:cNvSpPr txBox="1"/>
          <p:nvPr/>
        </p:nvSpPr>
        <p:spPr>
          <a:xfrm>
            <a:off x="8652283" y="2716185"/>
            <a:ext cx="3134303" cy="434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회원가입 규칙</a:t>
            </a:r>
            <a:r>
              <a:rPr lang="en-US" altLang="ko-KR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(</a:t>
            </a:r>
            <a:r>
              <a:rPr lang="ko-KR" altLang="en-US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다음페이지 부터</a:t>
            </a:r>
            <a:r>
              <a:rPr lang="en-US" altLang="ko-KR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)</a:t>
            </a:r>
            <a:endParaRPr lang="ko-KR" altLang="en-US" sz="1700" b="1" spc="-100" dirty="0"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="" xmlns:a16="http://schemas.microsoft.com/office/drawing/2014/main" id="{6B7FC8D6-51FC-8171-CADD-884CE0E1BA4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71027" y="3547440"/>
            <a:ext cx="3571245" cy="2376878"/>
          </a:xfrm>
          <a:prstGeom prst="rect">
            <a:avLst/>
          </a:prstGeom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365" y="1412776"/>
            <a:ext cx="2736303" cy="3171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6961" y="1333706"/>
            <a:ext cx="2241007" cy="49081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5448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28">
            <a:extLst>
              <a:ext uri="{FF2B5EF4-FFF2-40B4-BE49-F238E27FC236}">
                <a16:creationId xmlns="" xmlns:a16="http://schemas.microsoft.com/office/drawing/2014/main" id="{6B7FC8D6-51FC-8171-CADD-884CE0E1BA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306" y="2255084"/>
            <a:ext cx="5349951" cy="3560714"/>
          </a:xfrm>
          <a:prstGeom prst="rect">
            <a:avLst/>
          </a:prstGeom>
        </p:spPr>
      </p:pic>
      <p:sp>
        <p:nvSpPr>
          <p:cNvPr id="3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03</a:t>
            </a:r>
            <a:r>
              <a:rPr lang="en-US" altLang="ko-KR" sz="4000" b="1" dirty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3570208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기능 코드 요약 및 정리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=""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 flipV="1">
            <a:off x="3179676" y="717736"/>
            <a:ext cx="8744320" cy="10402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F84CE34E-C7C1-4DD4-A0D0-B0D83CF9FEFF}"/>
              </a:ext>
            </a:extLst>
          </p:cNvPr>
          <p:cNvSpPr txBox="1"/>
          <p:nvPr/>
        </p:nvSpPr>
        <p:spPr>
          <a:xfrm>
            <a:off x="779949" y="1804253"/>
            <a:ext cx="4708137" cy="434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회원가입</a:t>
            </a:r>
            <a:r>
              <a:rPr lang="en-US" altLang="ko-KR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, </a:t>
            </a:r>
            <a:r>
              <a:rPr lang="ko-KR" altLang="en-US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로그인</a:t>
            </a:r>
            <a:r>
              <a:rPr lang="en-US" altLang="ko-KR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, </a:t>
            </a:r>
            <a:r>
              <a:rPr lang="ko-KR" altLang="en-US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회원등록 경고 팝업 메서드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21887" y="817585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7CD9565B-2D6C-2EE3-D98C-B926B92FC929}"/>
              </a:ext>
            </a:extLst>
          </p:cNvPr>
          <p:cNvSpPr txBox="1"/>
          <p:nvPr/>
        </p:nvSpPr>
        <p:spPr>
          <a:xfrm>
            <a:off x="680432" y="888126"/>
            <a:ext cx="2751272" cy="434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회원가입</a:t>
            </a:r>
            <a:r>
              <a:rPr lang="en-US" altLang="ko-KR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(</a:t>
            </a:r>
            <a:r>
              <a:rPr lang="en-US" altLang="ko-KR" sz="1700" b="1" spc="-100" dirty="0" err="1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LogonController</a:t>
            </a:r>
            <a:r>
              <a:rPr lang="en-US" altLang="ko-KR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)</a:t>
            </a:r>
            <a:endParaRPr lang="ko-KR" altLang="en-US" sz="1700" b="1" spc="-100" dirty="0"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</p:txBody>
      </p:sp>
      <p:pic>
        <p:nvPicPr>
          <p:cNvPr id="22" name="그래픽 21" descr="배지 1 윤곽선">
            <a:extLst>
              <a:ext uri="{FF2B5EF4-FFF2-40B4-BE49-F238E27FC236}">
                <a16:creationId xmlns="" xmlns:a16="http://schemas.microsoft.com/office/drawing/2014/main" id="{A750CE29-111A-FB50-C373-43833BFDDBB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5368" y="1889913"/>
            <a:ext cx="360000" cy="360000"/>
          </a:xfrm>
          <a:prstGeom prst="rect">
            <a:avLst/>
          </a:prstGeom>
        </p:spPr>
      </p:pic>
      <p:pic>
        <p:nvPicPr>
          <p:cNvPr id="6" name="그래픽 5" descr="배지 1 윤곽선">
            <a:extLst>
              <a:ext uri="{FF2B5EF4-FFF2-40B4-BE49-F238E27FC236}">
                <a16:creationId xmlns="" xmlns:a16="http://schemas.microsoft.com/office/drawing/2014/main" id="{4E72844D-5087-F53F-1C12-BC47DDFC4E9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29153" y="1889913"/>
            <a:ext cx="360000" cy="360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24DD79EB-F6DC-324C-2943-691AE888376C}"/>
              </a:ext>
            </a:extLst>
          </p:cNvPr>
          <p:cNvSpPr txBox="1"/>
          <p:nvPr/>
        </p:nvSpPr>
        <p:spPr>
          <a:xfrm>
            <a:off x="6229153" y="2485074"/>
            <a:ext cx="512095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회원가입</a:t>
            </a:r>
            <a:r>
              <a:rPr lang="en-US" altLang="ko-KR" dirty="0"/>
              <a:t>,</a:t>
            </a:r>
            <a:r>
              <a:rPr lang="ko-KR" altLang="en-US" dirty="0"/>
              <a:t> 로그인</a:t>
            </a:r>
            <a:r>
              <a:rPr lang="en-US" altLang="ko-KR" dirty="0"/>
              <a:t>, </a:t>
            </a:r>
            <a:r>
              <a:rPr lang="ko-KR" altLang="en-US" dirty="0"/>
              <a:t>회원등록 시 잘못된 규칙을 적용했을 때 경고 팝업 창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팝업창이 기존 메인 창의 경고가 발생한 부분을 가리지 않도록 위치를 설정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경고가 발생한 부분으로 포커스를 옮기고 </a:t>
            </a:r>
            <a:r>
              <a:rPr lang="en-US" altLang="ko-KR" dirty="0"/>
              <a:t>clear</a:t>
            </a:r>
            <a:r>
              <a:rPr lang="ko-KR" altLang="en-US" dirty="0"/>
              <a:t>를 시켜주는 작업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- </a:t>
            </a:r>
            <a:r>
              <a:rPr lang="en-US" altLang="ko-KR" dirty="0" err="1"/>
              <a:t>textField</a:t>
            </a:r>
            <a:r>
              <a:rPr lang="ko-KR" altLang="en-US" dirty="0"/>
              <a:t>를 여러 개 받는 목적은 로그인 시 아이디</a:t>
            </a:r>
            <a:r>
              <a:rPr lang="en-US" altLang="ko-KR" dirty="0"/>
              <a:t>, </a:t>
            </a:r>
            <a:r>
              <a:rPr lang="ko-KR" altLang="en-US" dirty="0"/>
              <a:t>비밀번호 중 하나가 틀려도 둘 다 경고 메시지를 보내기 위해서 여러 개를 받고 있음</a:t>
            </a:r>
          </a:p>
        </p:txBody>
      </p:sp>
    </p:spTree>
    <p:extLst>
      <p:ext uri="{BB962C8B-B14F-4D97-AF65-F5344CB8AC3E}">
        <p14:creationId xmlns:p14="http://schemas.microsoft.com/office/powerpoint/2010/main" val="1940667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03</a:t>
            </a:r>
            <a:r>
              <a:rPr lang="en-US" altLang="ko-KR" sz="4000" b="1" dirty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3570208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기능 코드 요약 및 정리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=""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 flipV="1">
            <a:off x="3179676" y="717736"/>
            <a:ext cx="8744320" cy="10402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F84CE34E-C7C1-4DD4-A0D0-B0D83CF9FEFF}"/>
              </a:ext>
            </a:extLst>
          </p:cNvPr>
          <p:cNvSpPr txBox="1"/>
          <p:nvPr/>
        </p:nvSpPr>
        <p:spPr>
          <a:xfrm>
            <a:off x="779949" y="1804253"/>
            <a:ext cx="4708137" cy="434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회원가입</a:t>
            </a:r>
            <a:r>
              <a:rPr lang="en-US" altLang="ko-KR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 ID, Passwd </a:t>
            </a:r>
            <a:r>
              <a:rPr lang="ko-KR" altLang="en-US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체크 메서드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21887" y="817585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7CD9565B-2D6C-2EE3-D98C-B926B92FC929}"/>
              </a:ext>
            </a:extLst>
          </p:cNvPr>
          <p:cNvSpPr txBox="1"/>
          <p:nvPr/>
        </p:nvSpPr>
        <p:spPr>
          <a:xfrm>
            <a:off x="680432" y="888126"/>
            <a:ext cx="2751272" cy="434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회원가입</a:t>
            </a:r>
            <a:r>
              <a:rPr lang="en-US" altLang="ko-KR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(</a:t>
            </a:r>
            <a:r>
              <a:rPr lang="en-US" altLang="ko-KR" sz="1700" b="1" spc="-100" dirty="0" err="1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LogonController</a:t>
            </a:r>
            <a:r>
              <a:rPr lang="en-US" altLang="ko-KR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)</a:t>
            </a:r>
            <a:endParaRPr lang="ko-KR" altLang="en-US" sz="1700" b="1" spc="-100" dirty="0"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24DD79EB-F6DC-324C-2943-691AE888376C}"/>
              </a:ext>
            </a:extLst>
          </p:cNvPr>
          <p:cNvSpPr txBox="1"/>
          <p:nvPr/>
        </p:nvSpPr>
        <p:spPr>
          <a:xfrm>
            <a:off x="591144" y="5969874"/>
            <a:ext cx="51209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/>
              <a:t>ID</a:t>
            </a:r>
            <a:r>
              <a:rPr lang="ko-KR" altLang="en-US" dirty="0"/>
              <a:t> </a:t>
            </a:r>
            <a:r>
              <a:rPr lang="en-US" altLang="ko-KR" dirty="0"/>
              <a:t>,passwd</a:t>
            </a:r>
            <a:r>
              <a:rPr lang="ko-KR" altLang="en-US" dirty="0"/>
              <a:t>규칙을 숫자와 영어</a:t>
            </a:r>
            <a:r>
              <a:rPr lang="en-US" altLang="ko-KR" dirty="0"/>
              <a:t>(</a:t>
            </a:r>
            <a:r>
              <a:rPr lang="ko-KR" altLang="en-US" dirty="0"/>
              <a:t>소문자만</a:t>
            </a:r>
            <a:r>
              <a:rPr lang="en-US" altLang="ko-KR" dirty="0"/>
              <a:t>) </a:t>
            </a:r>
            <a:r>
              <a:rPr lang="ko-KR" altLang="en-US" dirty="0"/>
              <a:t>허용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12</a:t>
            </a:r>
            <a:r>
              <a:rPr lang="ko-KR" altLang="en-US" dirty="0"/>
              <a:t>자리 이내로 설정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E0DAA5BD-3346-8198-4370-C7A7A78A95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802" y="2393981"/>
            <a:ext cx="5582429" cy="3324689"/>
          </a:xfrm>
          <a:prstGeom prst="rect">
            <a:avLst/>
          </a:prstGeom>
        </p:spPr>
      </p:pic>
      <p:pic>
        <p:nvPicPr>
          <p:cNvPr id="10" name="그래픽 9" descr="배지 윤곽선">
            <a:extLst>
              <a:ext uri="{FF2B5EF4-FFF2-40B4-BE49-F238E27FC236}">
                <a16:creationId xmlns="" xmlns:a16="http://schemas.microsoft.com/office/drawing/2014/main" id="{B3E7ADB4-A030-5613-626D-D53395CA5B6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2287" y="1832597"/>
            <a:ext cx="360000" cy="360000"/>
          </a:xfrm>
          <a:prstGeom prst="rect">
            <a:avLst/>
          </a:prstGeom>
        </p:spPr>
      </p:pic>
      <p:pic>
        <p:nvPicPr>
          <p:cNvPr id="11" name="그래픽 10" descr="배지 윤곽선">
            <a:extLst>
              <a:ext uri="{FF2B5EF4-FFF2-40B4-BE49-F238E27FC236}">
                <a16:creationId xmlns="" xmlns:a16="http://schemas.microsoft.com/office/drawing/2014/main" id="{4049471E-DF4D-5DC4-527B-C710907D636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7204" y="5789874"/>
            <a:ext cx="360000" cy="3600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="" xmlns:a16="http://schemas.microsoft.com/office/drawing/2014/main" id="{B119E5FB-52E4-8D01-54DB-5738E1B554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3801" y="2393981"/>
            <a:ext cx="4372585" cy="1562318"/>
          </a:xfrm>
          <a:prstGeom prst="rect">
            <a:avLst/>
          </a:prstGeom>
        </p:spPr>
      </p:pic>
      <p:pic>
        <p:nvPicPr>
          <p:cNvPr id="15" name="그래픽 14" descr="배지 3 윤곽선">
            <a:extLst>
              <a:ext uri="{FF2B5EF4-FFF2-40B4-BE49-F238E27FC236}">
                <a16:creationId xmlns="" xmlns:a16="http://schemas.microsoft.com/office/drawing/2014/main" id="{F2422E82-1D90-8FA1-37F8-EBCB09BFA8C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523916" y="1878474"/>
            <a:ext cx="360000" cy="360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FC9BB275-BFE1-2BE7-5099-F6902215BFFA}"/>
              </a:ext>
            </a:extLst>
          </p:cNvPr>
          <p:cNvSpPr txBox="1"/>
          <p:nvPr/>
        </p:nvSpPr>
        <p:spPr>
          <a:xfrm>
            <a:off x="6972780" y="1804253"/>
            <a:ext cx="5123892" cy="434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텍스트 필드의 포커스 이동시 </a:t>
            </a:r>
            <a:r>
              <a:rPr lang="en-US" altLang="ko-KR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border </a:t>
            </a:r>
            <a:r>
              <a:rPr lang="ko-KR" altLang="en-US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되돌리기  메서드</a:t>
            </a:r>
          </a:p>
        </p:txBody>
      </p:sp>
      <p:pic>
        <p:nvPicPr>
          <p:cNvPr id="17" name="그래픽 16" descr="배지 3 윤곽선">
            <a:extLst>
              <a:ext uri="{FF2B5EF4-FFF2-40B4-BE49-F238E27FC236}">
                <a16:creationId xmlns="" xmlns:a16="http://schemas.microsoft.com/office/drawing/2014/main" id="{6C39CEE0-D51B-8EB7-9466-CEE9BA675F7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503801" y="4066315"/>
            <a:ext cx="360000" cy="3600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72430465-EB2A-CD52-C4F1-E4874C50AF6C}"/>
              </a:ext>
            </a:extLst>
          </p:cNvPr>
          <p:cNvSpPr txBox="1"/>
          <p:nvPr/>
        </p:nvSpPr>
        <p:spPr>
          <a:xfrm>
            <a:off x="6746734" y="4444453"/>
            <a:ext cx="512095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현재 </a:t>
            </a:r>
            <a:r>
              <a:rPr lang="en-US" altLang="ko-KR" dirty="0" err="1"/>
              <a:t>warnpage</a:t>
            </a:r>
            <a:r>
              <a:rPr lang="en-US" altLang="ko-KR" dirty="0"/>
              <a:t> </a:t>
            </a:r>
            <a:r>
              <a:rPr lang="ko-KR" altLang="en-US" dirty="0"/>
              <a:t>메서드에 틀렸을 시 </a:t>
            </a:r>
            <a:r>
              <a:rPr lang="en-US" altLang="ko-KR" dirty="0"/>
              <a:t>border</a:t>
            </a:r>
            <a:r>
              <a:rPr lang="ko-KR" altLang="en-US" dirty="0"/>
              <a:t>을 </a:t>
            </a:r>
            <a:r>
              <a:rPr lang="en-US" altLang="ko-KR" dirty="0"/>
              <a:t>red</a:t>
            </a:r>
            <a:r>
              <a:rPr lang="ko-KR" altLang="en-US" dirty="0"/>
              <a:t>로 설정하는 부분이 존재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따라서 포커스가 다시 이동될 때</a:t>
            </a:r>
            <a:r>
              <a:rPr lang="en-US" altLang="ko-KR" dirty="0"/>
              <a:t>, </a:t>
            </a:r>
            <a:r>
              <a:rPr lang="ko-KR" altLang="en-US" dirty="0"/>
              <a:t>즉 </a:t>
            </a:r>
            <a:r>
              <a:rPr lang="en-US" altLang="ko-KR" dirty="0"/>
              <a:t>(</a:t>
            </a:r>
            <a:r>
              <a:rPr lang="en-US" altLang="ko-KR" dirty="0" err="1"/>
              <a:t>warnpage</a:t>
            </a:r>
            <a:r>
              <a:rPr lang="ko-KR" altLang="en-US" dirty="0"/>
              <a:t>가 종료되었을 시 다시 원상태로 복구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22224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03</a:t>
            </a:r>
            <a:r>
              <a:rPr lang="en-US" altLang="ko-KR" sz="4000" b="1" dirty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3570208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기능 코드 요약 및 정리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=""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 flipV="1">
            <a:off x="3179676" y="717736"/>
            <a:ext cx="8744320" cy="10402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F84CE34E-C7C1-4DD4-A0D0-B0D83CF9FEFF}"/>
              </a:ext>
            </a:extLst>
          </p:cNvPr>
          <p:cNvSpPr txBox="1"/>
          <p:nvPr/>
        </p:nvSpPr>
        <p:spPr>
          <a:xfrm>
            <a:off x="725943" y="1707446"/>
            <a:ext cx="4708137" cy="434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Initialize (</a:t>
            </a:r>
            <a:r>
              <a:rPr lang="ko-KR" altLang="en-US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매니저 </a:t>
            </a:r>
            <a:r>
              <a:rPr lang="en-US" altLang="ko-KR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DB</a:t>
            </a:r>
            <a:r>
              <a:rPr lang="ko-KR" altLang="en-US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에 정보를 넣는 메서드</a:t>
            </a:r>
            <a:r>
              <a:rPr lang="en-US" altLang="ko-KR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)</a:t>
            </a:r>
            <a:endParaRPr lang="ko-KR" altLang="en-US" sz="1700" b="1" spc="-100" dirty="0"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21887" y="817585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7CD9565B-2D6C-2EE3-D98C-B926B92FC929}"/>
              </a:ext>
            </a:extLst>
          </p:cNvPr>
          <p:cNvSpPr txBox="1"/>
          <p:nvPr/>
        </p:nvSpPr>
        <p:spPr>
          <a:xfrm>
            <a:off x="680432" y="888126"/>
            <a:ext cx="2751272" cy="434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회원가입</a:t>
            </a:r>
            <a:r>
              <a:rPr lang="en-US" altLang="ko-KR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(</a:t>
            </a:r>
            <a:r>
              <a:rPr lang="en-US" altLang="ko-KR" sz="1700" b="1" spc="-100" dirty="0" err="1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LogonController</a:t>
            </a:r>
            <a:r>
              <a:rPr lang="en-US" altLang="ko-KR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)</a:t>
            </a:r>
            <a:endParaRPr lang="ko-KR" altLang="en-US" sz="1700" b="1" spc="-100" dirty="0"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72430465-EB2A-CD52-C4F1-E4874C50AF6C}"/>
              </a:ext>
            </a:extLst>
          </p:cNvPr>
          <p:cNvSpPr txBox="1"/>
          <p:nvPr/>
        </p:nvSpPr>
        <p:spPr>
          <a:xfrm>
            <a:off x="6705103" y="1796365"/>
            <a:ext cx="512095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 err="1"/>
              <a:t>ManagerDAOImpl</a:t>
            </a:r>
            <a:r>
              <a:rPr lang="en-US" altLang="ko-KR" dirty="0"/>
              <a:t> </a:t>
            </a:r>
            <a:r>
              <a:rPr lang="ko-KR" altLang="en-US" dirty="0"/>
              <a:t>클래스 내에 </a:t>
            </a:r>
            <a:r>
              <a:rPr lang="en-US" altLang="ko-KR" dirty="0"/>
              <a:t>DB</a:t>
            </a:r>
            <a:r>
              <a:rPr lang="ko-KR" altLang="en-US" dirty="0"/>
              <a:t>와 연동하는 부분 탑재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Null</a:t>
            </a:r>
            <a:r>
              <a:rPr lang="ko-KR" altLang="en-US" dirty="0"/>
              <a:t>이 가능한 </a:t>
            </a:r>
            <a:r>
              <a:rPr lang="en-US" altLang="ko-KR" dirty="0"/>
              <a:t>birth </a:t>
            </a:r>
            <a:r>
              <a:rPr lang="ko-KR" altLang="en-US" dirty="0"/>
              <a:t>부분이 오류가 나는 걸 방지하기 위해 </a:t>
            </a:r>
            <a:r>
              <a:rPr lang="en-US" altLang="ko-KR" dirty="0"/>
              <a:t>null</a:t>
            </a:r>
            <a:r>
              <a:rPr lang="ko-KR" altLang="en-US" dirty="0"/>
              <a:t>로 설정한 후</a:t>
            </a:r>
            <a:r>
              <a:rPr lang="en-US" altLang="ko-KR" dirty="0"/>
              <a:t>, null</a:t>
            </a:r>
            <a:r>
              <a:rPr lang="ko-KR" altLang="en-US" dirty="0"/>
              <a:t>이 아닐 경우에만 </a:t>
            </a:r>
            <a:r>
              <a:rPr lang="en-US" altLang="ko-KR" dirty="0"/>
              <a:t>Date </a:t>
            </a:r>
            <a:r>
              <a:rPr lang="ko-KR" altLang="en-US" dirty="0"/>
              <a:t>타입으로 변환</a:t>
            </a:r>
            <a:endParaRPr lang="en-US" altLang="ko-KR" dirty="0"/>
          </a:p>
        </p:txBody>
      </p:sp>
      <p:pic>
        <p:nvPicPr>
          <p:cNvPr id="2" name="그림 1">
            <a:extLst>
              <a:ext uri="{FF2B5EF4-FFF2-40B4-BE49-F238E27FC236}">
                <a16:creationId xmlns="" xmlns:a16="http://schemas.microsoft.com/office/drawing/2014/main" id="{54EBE10C-91CF-F493-CF85-54E15D84E4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247" y="2238474"/>
            <a:ext cx="6022413" cy="4150878"/>
          </a:xfrm>
          <a:prstGeom prst="rect">
            <a:avLst/>
          </a:prstGeom>
        </p:spPr>
      </p:pic>
      <p:pic>
        <p:nvPicPr>
          <p:cNvPr id="6" name="그래픽 5" descr="배지 4 윤곽선">
            <a:extLst>
              <a:ext uri="{FF2B5EF4-FFF2-40B4-BE49-F238E27FC236}">
                <a16:creationId xmlns="" xmlns:a16="http://schemas.microsoft.com/office/drawing/2014/main" id="{FAAE1EAB-DAE8-9318-BE15-BE745DEFEEE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5943" y="1733988"/>
            <a:ext cx="360000" cy="360000"/>
          </a:xfrm>
          <a:prstGeom prst="rect">
            <a:avLst/>
          </a:prstGeom>
        </p:spPr>
      </p:pic>
      <p:pic>
        <p:nvPicPr>
          <p:cNvPr id="20" name="그래픽 19" descr="배지 4 윤곽선">
            <a:extLst>
              <a:ext uri="{FF2B5EF4-FFF2-40B4-BE49-F238E27FC236}">
                <a16:creationId xmlns="" xmlns:a16="http://schemas.microsoft.com/office/drawing/2014/main" id="{6C84C7E3-E2F9-3A56-4B25-72F45F63D4B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62173" y="1471845"/>
            <a:ext cx="360000" cy="360000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="" xmlns:a16="http://schemas.microsoft.com/office/drawing/2014/main" id="{A2384B3C-2D09-8591-6072-694A273611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2173" y="3645024"/>
            <a:ext cx="5281049" cy="1992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544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김당근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E431E"/>
      </a:accent1>
      <a:accent2>
        <a:srgbClr val="E41A00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2586</TotalTime>
  <Words>1860</Words>
  <Application>Microsoft Office PowerPoint</Application>
  <PresentationFormat>사용자 지정</PresentationFormat>
  <Paragraphs>441</Paragraphs>
  <Slides>41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41</vt:i4>
      </vt:variant>
    </vt:vector>
  </HeadingPairs>
  <TitlesOfParts>
    <vt:vector size="51" baseType="lpstr">
      <vt:lpstr>굴림</vt:lpstr>
      <vt:lpstr>Arial</vt:lpstr>
      <vt:lpstr>Calibri</vt:lpstr>
      <vt:lpstr>Wingdings</vt:lpstr>
      <vt:lpstr>Calibri Light</vt:lpstr>
      <vt:lpstr>휴먼모음T</vt:lpstr>
      <vt:lpstr>HY견고딕</vt:lpstr>
      <vt:lpstr>맑은 고딕</vt:lpstr>
      <vt:lpstr>휴먼둥근헤드라인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 Corporation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김다은</dc:creator>
  <cp:lastModifiedBy>admin</cp:lastModifiedBy>
  <cp:revision>416</cp:revision>
  <dcterms:created xsi:type="dcterms:W3CDTF">2014-04-29T00:37:20Z</dcterms:created>
  <dcterms:modified xsi:type="dcterms:W3CDTF">2024-01-12T07:39:40Z</dcterms:modified>
</cp:coreProperties>
</file>